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58" r:id="rId3"/>
    <p:sldId id="262" r:id="rId4"/>
    <p:sldId id="313" r:id="rId5"/>
    <p:sldId id="263" r:id="rId6"/>
    <p:sldId id="264" r:id="rId7"/>
    <p:sldId id="257" r:id="rId8"/>
    <p:sldId id="265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66" r:id="rId19"/>
    <p:sldId id="274" r:id="rId20"/>
    <p:sldId id="268" r:id="rId21"/>
    <p:sldId id="285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96" r:id="rId35"/>
    <p:sldId id="297" r:id="rId36"/>
    <p:sldId id="320" r:id="rId37"/>
    <p:sldId id="298" r:id="rId38"/>
    <p:sldId id="321" r:id="rId39"/>
    <p:sldId id="324" r:id="rId40"/>
    <p:sldId id="287" r:id="rId41"/>
    <p:sldId id="291" r:id="rId42"/>
    <p:sldId id="292" r:id="rId43"/>
    <p:sldId id="293" r:id="rId44"/>
    <p:sldId id="294" r:id="rId45"/>
    <p:sldId id="314" r:id="rId46"/>
    <p:sldId id="315" r:id="rId47"/>
    <p:sldId id="316" r:id="rId48"/>
    <p:sldId id="317" r:id="rId49"/>
    <p:sldId id="318" r:id="rId50"/>
    <p:sldId id="319" r:id="rId51"/>
    <p:sldId id="27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7F7DB-2548-4E4F-9133-6C3E85620CFF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8B824D-39D7-4E77-BC96-83FF8FD494AF}">
      <dgm:prSet phldrT="[Текст]"/>
      <dgm:spPr/>
      <dgm:t>
        <a:bodyPr/>
        <a:lstStyle/>
        <a:p>
          <a:r>
            <a:rPr lang="ru-RU" dirty="0"/>
            <a:t>Строгий постельный</a:t>
          </a:r>
        </a:p>
      </dgm:t>
    </dgm:pt>
    <dgm:pt modelId="{BE854A46-EC46-4AFD-8094-C1CDB6F5C10A}" type="parTrans" cxnId="{02922E9F-E088-420D-9683-226119B5A9A6}">
      <dgm:prSet/>
      <dgm:spPr/>
      <dgm:t>
        <a:bodyPr/>
        <a:lstStyle/>
        <a:p>
          <a:endParaRPr lang="ru-RU"/>
        </a:p>
      </dgm:t>
    </dgm:pt>
    <dgm:pt modelId="{B11B40F9-A339-4F36-83C7-1A0929A1480C}" type="sibTrans" cxnId="{02922E9F-E088-420D-9683-226119B5A9A6}">
      <dgm:prSet/>
      <dgm:spPr/>
      <dgm:t>
        <a:bodyPr/>
        <a:lstStyle/>
        <a:p>
          <a:endParaRPr lang="ru-RU"/>
        </a:p>
      </dgm:t>
    </dgm:pt>
    <dgm:pt modelId="{4DFD9F01-B1D4-40F0-8B03-4F5682C02C6A}">
      <dgm:prSet phldrT="[Текст]"/>
      <dgm:spPr/>
      <dgm:t>
        <a:bodyPr/>
        <a:lstStyle/>
        <a:p>
          <a:r>
            <a:rPr lang="ru-RU" dirty="0"/>
            <a:t>Палатный </a:t>
          </a:r>
        </a:p>
      </dgm:t>
    </dgm:pt>
    <dgm:pt modelId="{00487FD7-ED06-418A-81EA-3746EF9AB699}" type="parTrans" cxnId="{62D0560E-05BE-4705-936B-C56F9098411B}">
      <dgm:prSet/>
      <dgm:spPr/>
      <dgm:t>
        <a:bodyPr/>
        <a:lstStyle/>
        <a:p>
          <a:endParaRPr lang="ru-RU"/>
        </a:p>
      </dgm:t>
    </dgm:pt>
    <dgm:pt modelId="{7812D608-BCD3-4022-A81F-3A34FC2DA410}" type="sibTrans" cxnId="{62D0560E-05BE-4705-936B-C56F9098411B}">
      <dgm:prSet/>
      <dgm:spPr/>
      <dgm:t>
        <a:bodyPr/>
        <a:lstStyle/>
        <a:p>
          <a:endParaRPr lang="ru-RU"/>
        </a:p>
      </dgm:t>
    </dgm:pt>
    <dgm:pt modelId="{F504732C-61A0-4F14-8116-96373EE092DE}">
      <dgm:prSet/>
      <dgm:spPr/>
      <dgm:t>
        <a:bodyPr/>
        <a:lstStyle/>
        <a:p>
          <a:r>
            <a:rPr lang="ru-RU" dirty="0"/>
            <a:t>Постельный </a:t>
          </a:r>
        </a:p>
      </dgm:t>
    </dgm:pt>
    <dgm:pt modelId="{4687A91E-C9E8-49AD-AE8F-1735EAB92A1E}" type="parTrans" cxnId="{E7EEDC93-3BF9-42FD-9CA0-CA4CF75AF227}">
      <dgm:prSet/>
      <dgm:spPr/>
      <dgm:t>
        <a:bodyPr/>
        <a:lstStyle/>
        <a:p>
          <a:endParaRPr lang="ru-RU"/>
        </a:p>
      </dgm:t>
    </dgm:pt>
    <dgm:pt modelId="{D40B1B09-91DC-4665-A522-D7F719AB1165}" type="sibTrans" cxnId="{E7EEDC93-3BF9-42FD-9CA0-CA4CF75AF227}">
      <dgm:prSet/>
      <dgm:spPr/>
      <dgm:t>
        <a:bodyPr/>
        <a:lstStyle/>
        <a:p>
          <a:endParaRPr lang="ru-RU"/>
        </a:p>
      </dgm:t>
    </dgm:pt>
    <dgm:pt modelId="{8101AC68-8A55-4EA5-8282-51D6ED6C70A6}">
      <dgm:prSet phldrT="[Текст]"/>
      <dgm:spPr/>
      <dgm:t>
        <a:bodyPr/>
        <a:lstStyle/>
        <a:p>
          <a:r>
            <a:rPr lang="ru-RU" dirty="0"/>
            <a:t>Общий</a:t>
          </a:r>
        </a:p>
      </dgm:t>
    </dgm:pt>
    <dgm:pt modelId="{DA8BB698-C220-4D47-8254-683A28479CD3}" type="sibTrans" cxnId="{20A8EA7E-6E97-4FB9-9AD2-B7369C486790}">
      <dgm:prSet/>
      <dgm:spPr/>
      <dgm:t>
        <a:bodyPr/>
        <a:lstStyle/>
        <a:p>
          <a:endParaRPr lang="ru-RU"/>
        </a:p>
      </dgm:t>
    </dgm:pt>
    <dgm:pt modelId="{F5BA19AA-6A8D-495D-8311-3AD299873FCC}" type="parTrans" cxnId="{20A8EA7E-6E97-4FB9-9AD2-B7369C486790}">
      <dgm:prSet/>
      <dgm:spPr/>
      <dgm:t>
        <a:bodyPr/>
        <a:lstStyle/>
        <a:p>
          <a:endParaRPr lang="ru-RU"/>
        </a:p>
      </dgm:t>
    </dgm:pt>
    <dgm:pt modelId="{71A6A603-3280-4588-A903-AD5686B15077}" type="pres">
      <dgm:prSet presAssocID="{9227F7DB-2548-4E4F-9133-6C3E85620CFF}" presName="outerComposite" presStyleCnt="0">
        <dgm:presLayoutVars>
          <dgm:chMax val="5"/>
          <dgm:dir/>
          <dgm:resizeHandles val="exact"/>
        </dgm:presLayoutVars>
      </dgm:prSet>
      <dgm:spPr/>
    </dgm:pt>
    <dgm:pt modelId="{FE137C11-FDF8-499F-A6E9-E492333B18C3}" type="pres">
      <dgm:prSet presAssocID="{9227F7DB-2548-4E4F-9133-6C3E85620CFF}" presName="dummyMaxCanvas" presStyleCnt="0">
        <dgm:presLayoutVars/>
      </dgm:prSet>
      <dgm:spPr/>
    </dgm:pt>
    <dgm:pt modelId="{D1EC91CC-83F3-44C1-BF03-C0392BBE06D2}" type="pres">
      <dgm:prSet presAssocID="{9227F7DB-2548-4E4F-9133-6C3E85620CFF}" presName="FourNodes_1" presStyleLbl="node1" presStyleIdx="0" presStyleCnt="4">
        <dgm:presLayoutVars>
          <dgm:bulletEnabled val="1"/>
        </dgm:presLayoutVars>
      </dgm:prSet>
      <dgm:spPr/>
    </dgm:pt>
    <dgm:pt modelId="{2EFE7F2B-7805-4798-A5BA-7B1598686FB9}" type="pres">
      <dgm:prSet presAssocID="{9227F7DB-2548-4E4F-9133-6C3E85620CFF}" presName="FourNodes_2" presStyleLbl="node1" presStyleIdx="1" presStyleCnt="4">
        <dgm:presLayoutVars>
          <dgm:bulletEnabled val="1"/>
        </dgm:presLayoutVars>
      </dgm:prSet>
      <dgm:spPr/>
    </dgm:pt>
    <dgm:pt modelId="{6BB3C56F-C5B6-4EB8-90F4-3468090B83C2}" type="pres">
      <dgm:prSet presAssocID="{9227F7DB-2548-4E4F-9133-6C3E85620CFF}" presName="FourNodes_3" presStyleLbl="node1" presStyleIdx="2" presStyleCnt="4">
        <dgm:presLayoutVars>
          <dgm:bulletEnabled val="1"/>
        </dgm:presLayoutVars>
      </dgm:prSet>
      <dgm:spPr/>
    </dgm:pt>
    <dgm:pt modelId="{7BE07431-7329-40F6-89B6-CA49C782EC7B}" type="pres">
      <dgm:prSet presAssocID="{9227F7DB-2548-4E4F-9133-6C3E85620CFF}" presName="FourNodes_4" presStyleLbl="node1" presStyleIdx="3" presStyleCnt="4">
        <dgm:presLayoutVars>
          <dgm:bulletEnabled val="1"/>
        </dgm:presLayoutVars>
      </dgm:prSet>
      <dgm:spPr/>
    </dgm:pt>
    <dgm:pt modelId="{47E926DC-BA62-4D8C-AD71-3A932B592FEB}" type="pres">
      <dgm:prSet presAssocID="{9227F7DB-2548-4E4F-9133-6C3E85620CFF}" presName="FourConn_1-2" presStyleLbl="fgAccFollowNode1" presStyleIdx="0" presStyleCnt="3">
        <dgm:presLayoutVars>
          <dgm:bulletEnabled val="1"/>
        </dgm:presLayoutVars>
      </dgm:prSet>
      <dgm:spPr/>
    </dgm:pt>
    <dgm:pt modelId="{384C44AF-C55A-4F7A-9AE2-D7D6BE25768A}" type="pres">
      <dgm:prSet presAssocID="{9227F7DB-2548-4E4F-9133-6C3E85620CFF}" presName="FourConn_2-3" presStyleLbl="fgAccFollowNode1" presStyleIdx="1" presStyleCnt="3">
        <dgm:presLayoutVars>
          <dgm:bulletEnabled val="1"/>
        </dgm:presLayoutVars>
      </dgm:prSet>
      <dgm:spPr/>
    </dgm:pt>
    <dgm:pt modelId="{A6596427-1878-46AA-935C-4ED1021E5A1B}" type="pres">
      <dgm:prSet presAssocID="{9227F7DB-2548-4E4F-9133-6C3E85620CFF}" presName="FourConn_3-4" presStyleLbl="fgAccFollowNode1" presStyleIdx="2" presStyleCnt="3">
        <dgm:presLayoutVars>
          <dgm:bulletEnabled val="1"/>
        </dgm:presLayoutVars>
      </dgm:prSet>
      <dgm:spPr/>
    </dgm:pt>
    <dgm:pt modelId="{A0CC1C72-00C0-4789-A921-F36B4D7DA397}" type="pres">
      <dgm:prSet presAssocID="{9227F7DB-2548-4E4F-9133-6C3E85620CFF}" presName="FourNodes_1_text" presStyleLbl="node1" presStyleIdx="3" presStyleCnt="4">
        <dgm:presLayoutVars>
          <dgm:bulletEnabled val="1"/>
        </dgm:presLayoutVars>
      </dgm:prSet>
      <dgm:spPr/>
    </dgm:pt>
    <dgm:pt modelId="{ECE2D081-3138-4994-B645-D894974FAE1B}" type="pres">
      <dgm:prSet presAssocID="{9227F7DB-2548-4E4F-9133-6C3E85620CFF}" presName="FourNodes_2_text" presStyleLbl="node1" presStyleIdx="3" presStyleCnt="4">
        <dgm:presLayoutVars>
          <dgm:bulletEnabled val="1"/>
        </dgm:presLayoutVars>
      </dgm:prSet>
      <dgm:spPr/>
    </dgm:pt>
    <dgm:pt modelId="{9D51A892-0B2E-4237-8363-4F07B80311AC}" type="pres">
      <dgm:prSet presAssocID="{9227F7DB-2548-4E4F-9133-6C3E85620CFF}" presName="FourNodes_3_text" presStyleLbl="node1" presStyleIdx="3" presStyleCnt="4">
        <dgm:presLayoutVars>
          <dgm:bulletEnabled val="1"/>
        </dgm:presLayoutVars>
      </dgm:prSet>
      <dgm:spPr/>
    </dgm:pt>
    <dgm:pt modelId="{AE435E77-9C4D-4BF4-BE33-B72C43A8B9D9}" type="pres">
      <dgm:prSet presAssocID="{9227F7DB-2548-4E4F-9133-6C3E85620CF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2D0560E-05BE-4705-936B-C56F9098411B}" srcId="{9227F7DB-2548-4E4F-9133-6C3E85620CFF}" destId="{4DFD9F01-B1D4-40F0-8B03-4F5682C02C6A}" srcOrd="2" destOrd="0" parTransId="{00487FD7-ED06-418A-81EA-3746EF9AB699}" sibTransId="{7812D608-BCD3-4022-A81F-3A34FC2DA410}"/>
    <dgm:cxn modelId="{1228460F-7371-4FF5-8FF1-A4D557BBE875}" type="presOf" srcId="{B11B40F9-A339-4F36-83C7-1A0929A1480C}" destId="{47E926DC-BA62-4D8C-AD71-3A932B592FEB}" srcOrd="0" destOrd="0" presId="urn:microsoft.com/office/officeart/2005/8/layout/vProcess5"/>
    <dgm:cxn modelId="{6960B219-848D-489E-9A40-79A5C7BB3EB9}" type="presOf" srcId="{9227F7DB-2548-4E4F-9133-6C3E85620CFF}" destId="{71A6A603-3280-4588-A903-AD5686B15077}" srcOrd="0" destOrd="0" presId="urn:microsoft.com/office/officeart/2005/8/layout/vProcess5"/>
    <dgm:cxn modelId="{A162E530-A30F-433C-947F-EC5EB6E5EB5C}" type="presOf" srcId="{F504732C-61A0-4F14-8116-96373EE092DE}" destId="{ECE2D081-3138-4994-B645-D894974FAE1B}" srcOrd="1" destOrd="0" presId="urn:microsoft.com/office/officeart/2005/8/layout/vProcess5"/>
    <dgm:cxn modelId="{F1EC773B-7446-49BA-B529-05095105A099}" type="presOf" srcId="{488B824D-39D7-4E77-BC96-83FF8FD494AF}" destId="{D1EC91CC-83F3-44C1-BF03-C0392BBE06D2}" srcOrd="0" destOrd="0" presId="urn:microsoft.com/office/officeart/2005/8/layout/vProcess5"/>
    <dgm:cxn modelId="{3A24BB3E-64A9-470B-A131-4AEFD5C41647}" type="presOf" srcId="{4DFD9F01-B1D4-40F0-8B03-4F5682C02C6A}" destId="{9D51A892-0B2E-4237-8363-4F07B80311AC}" srcOrd="1" destOrd="0" presId="urn:microsoft.com/office/officeart/2005/8/layout/vProcess5"/>
    <dgm:cxn modelId="{9AADB744-DE37-4A6E-8D59-7A43124118B4}" type="presOf" srcId="{488B824D-39D7-4E77-BC96-83FF8FD494AF}" destId="{A0CC1C72-00C0-4789-A921-F36B4D7DA397}" srcOrd="1" destOrd="0" presId="urn:microsoft.com/office/officeart/2005/8/layout/vProcess5"/>
    <dgm:cxn modelId="{4A273C68-A7B7-4AEF-8D95-588ACDFA9BEF}" type="presOf" srcId="{4DFD9F01-B1D4-40F0-8B03-4F5682C02C6A}" destId="{6BB3C56F-C5B6-4EB8-90F4-3468090B83C2}" srcOrd="0" destOrd="0" presId="urn:microsoft.com/office/officeart/2005/8/layout/vProcess5"/>
    <dgm:cxn modelId="{25AEF677-866C-4DDC-AC60-E5F9AE5B3DAC}" type="presOf" srcId="{F504732C-61A0-4F14-8116-96373EE092DE}" destId="{2EFE7F2B-7805-4798-A5BA-7B1598686FB9}" srcOrd="0" destOrd="0" presId="urn:microsoft.com/office/officeart/2005/8/layout/vProcess5"/>
    <dgm:cxn modelId="{08875179-694C-48D3-AFFA-D5322D983E53}" type="presOf" srcId="{7812D608-BCD3-4022-A81F-3A34FC2DA410}" destId="{A6596427-1878-46AA-935C-4ED1021E5A1B}" srcOrd="0" destOrd="0" presId="urn:microsoft.com/office/officeart/2005/8/layout/vProcess5"/>
    <dgm:cxn modelId="{20A8EA7E-6E97-4FB9-9AD2-B7369C486790}" srcId="{9227F7DB-2548-4E4F-9133-6C3E85620CFF}" destId="{8101AC68-8A55-4EA5-8282-51D6ED6C70A6}" srcOrd="3" destOrd="0" parTransId="{F5BA19AA-6A8D-495D-8311-3AD299873FCC}" sibTransId="{DA8BB698-C220-4D47-8254-683A28479CD3}"/>
    <dgm:cxn modelId="{E7EEDC93-3BF9-42FD-9CA0-CA4CF75AF227}" srcId="{9227F7DB-2548-4E4F-9133-6C3E85620CFF}" destId="{F504732C-61A0-4F14-8116-96373EE092DE}" srcOrd="1" destOrd="0" parTransId="{4687A91E-C9E8-49AD-AE8F-1735EAB92A1E}" sibTransId="{D40B1B09-91DC-4665-A522-D7F719AB1165}"/>
    <dgm:cxn modelId="{02922E9F-E088-420D-9683-226119B5A9A6}" srcId="{9227F7DB-2548-4E4F-9133-6C3E85620CFF}" destId="{488B824D-39D7-4E77-BC96-83FF8FD494AF}" srcOrd="0" destOrd="0" parTransId="{BE854A46-EC46-4AFD-8094-C1CDB6F5C10A}" sibTransId="{B11B40F9-A339-4F36-83C7-1A0929A1480C}"/>
    <dgm:cxn modelId="{6AD2E0BE-F4A4-43E6-905E-7380ACE5AF18}" type="presOf" srcId="{8101AC68-8A55-4EA5-8282-51D6ED6C70A6}" destId="{AE435E77-9C4D-4BF4-BE33-B72C43A8B9D9}" srcOrd="1" destOrd="0" presId="urn:microsoft.com/office/officeart/2005/8/layout/vProcess5"/>
    <dgm:cxn modelId="{877BB3C6-709E-48C2-932C-49F9C62947FD}" type="presOf" srcId="{8101AC68-8A55-4EA5-8282-51D6ED6C70A6}" destId="{7BE07431-7329-40F6-89B6-CA49C782EC7B}" srcOrd="0" destOrd="0" presId="urn:microsoft.com/office/officeart/2005/8/layout/vProcess5"/>
    <dgm:cxn modelId="{8382E5F7-642D-4196-9CA7-98FA64676365}" type="presOf" srcId="{D40B1B09-91DC-4665-A522-D7F719AB1165}" destId="{384C44AF-C55A-4F7A-9AE2-D7D6BE25768A}" srcOrd="0" destOrd="0" presId="urn:microsoft.com/office/officeart/2005/8/layout/vProcess5"/>
    <dgm:cxn modelId="{D375D0E8-5BAF-416F-9074-6DE3252F73EB}" type="presParOf" srcId="{71A6A603-3280-4588-A903-AD5686B15077}" destId="{FE137C11-FDF8-499F-A6E9-E492333B18C3}" srcOrd="0" destOrd="0" presId="urn:microsoft.com/office/officeart/2005/8/layout/vProcess5"/>
    <dgm:cxn modelId="{4B7564C3-A5F3-46AA-AC1F-5E7917A7F4A7}" type="presParOf" srcId="{71A6A603-3280-4588-A903-AD5686B15077}" destId="{D1EC91CC-83F3-44C1-BF03-C0392BBE06D2}" srcOrd="1" destOrd="0" presId="urn:microsoft.com/office/officeart/2005/8/layout/vProcess5"/>
    <dgm:cxn modelId="{76E53120-5EDC-4D9E-96C0-8623EA065A6A}" type="presParOf" srcId="{71A6A603-3280-4588-A903-AD5686B15077}" destId="{2EFE7F2B-7805-4798-A5BA-7B1598686FB9}" srcOrd="2" destOrd="0" presId="urn:microsoft.com/office/officeart/2005/8/layout/vProcess5"/>
    <dgm:cxn modelId="{DAD978E2-8178-4244-9F57-E8B0743AC9EC}" type="presParOf" srcId="{71A6A603-3280-4588-A903-AD5686B15077}" destId="{6BB3C56F-C5B6-4EB8-90F4-3468090B83C2}" srcOrd="3" destOrd="0" presId="urn:microsoft.com/office/officeart/2005/8/layout/vProcess5"/>
    <dgm:cxn modelId="{38A59745-60C3-4BE2-AFDC-FB6B234F36B9}" type="presParOf" srcId="{71A6A603-3280-4588-A903-AD5686B15077}" destId="{7BE07431-7329-40F6-89B6-CA49C782EC7B}" srcOrd="4" destOrd="0" presId="urn:microsoft.com/office/officeart/2005/8/layout/vProcess5"/>
    <dgm:cxn modelId="{DC0274FA-20E4-4FD0-96D7-F20AB1DE7B9F}" type="presParOf" srcId="{71A6A603-3280-4588-A903-AD5686B15077}" destId="{47E926DC-BA62-4D8C-AD71-3A932B592FEB}" srcOrd="5" destOrd="0" presId="urn:microsoft.com/office/officeart/2005/8/layout/vProcess5"/>
    <dgm:cxn modelId="{F5443EE7-A4FE-4D30-BAA6-C0258D2D022F}" type="presParOf" srcId="{71A6A603-3280-4588-A903-AD5686B15077}" destId="{384C44AF-C55A-4F7A-9AE2-D7D6BE25768A}" srcOrd="6" destOrd="0" presId="urn:microsoft.com/office/officeart/2005/8/layout/vProcess5"/>
    <dgm:cxn modelId="{219C08EB-6E0A-4C0F-A3F1-F8402E2AF19E}" type="presParOf" srcId="{71A6A603-3280-4588-A903-AD5686B15077}" destId="{A6596427-1878-46AA-935C-4ED1021E5A1B}" srcOrd="7" destOrd="0" presId="urn:microsoft.com/office/officeart/2005/8/layout/vProcess5"/>
    <dgm:cxn modelId="{FD3D5D52-7850-46DE-8407-E29BFAFE1E05}" type="presParOf" srcId="{71A6A603-3280-4588-A903-AD5686B15077}" destId="{A0CC1C72-00C0-4789-A921-F36B4D7DA397}" srcOrd="8" destOrd="0" presId="urn:microsoft.com/office/officeart/2005/8/layout/vProcess5"/>
    <dgm:cxn modelId="{93BB8AFB-5128-44AB-B18D-197F1BE50B0E}" type="presParOf" srcId="{71A6A603-3280-4588-A903-AD5686B15077}" destId="{ECE2D081-3138-4994-B645-D894974FAE1B}" srcOrd="9" destOrd="0" presId="urn:microsoft.com/office/officeart/2005/8/layout/vProcess5"/>
    <dgm:cxn modelId="{40B570FB-FCE0-44A7-94AB-94AAA7A9C372}" type="presParOf" srcId="{71A6A603-3280-4588-A903-AD5686B15077}" destId="{9D51A892-0B2E-4237-8363-4F07B80311AC}" srcOrd="10" destOrd="0" presId="urn:microsoft.com/office/officeart/2005/8/layout/vProcess5"/>
    <dgm:cxn modelId="{296E1DB7-F5BA-4751-83B7-CC229075F832}" type="presParOf" srcId="{71A6A603-3280-4588-A903-AD5686B15077}" destId="{AE435E77-9C4D-4BF4-BE33-B72C43A8B9D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438CF-9F38-44F5-BE83-3791693B9FB0}" type="doc">
      <dgm:prSet loTypeId="urn:microsoft.com/office/officeart/2005/8/layout/orgChart1" loCatId="hierarchy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E65AA3-4491-4B42-8776-58AAF4C6A860}">
      <dgm:prSet phldrT="[Текст]" custT="1"/>
      <dgm:spPr/>
      <dgm:t>
        <a:bodyPr/>
        <a:lstStyle/>
        <a:p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ПАЦИЕНТА</a:t>
          </a:r>
        </a:p>
      </dgm:t>
    </dgm:pt>
    <dgm:pt modelId="{0CD2FAC3-AE25-4021-908E-FC18CDCB4EB6}" type="parTrans" cxnId="{9C984F6F-FCAF-4540-987C-AB58B04C4769}">
      <dgm:prSet/>
      <dgm:spPr/>
      <dgm:t>
        <a:bodyPr/>
        <a:lstStyle/>
        <a:p>
          <a:endParaRPr lang="ru-RU"/>
        </a:p>
      </dgm:t>
    </dgm:pt>
    <dgm:pt modelId="{6C666448-A1E9-4200-A203-1C51AC194485}" type="sibTrans" cxnId="{9C984F6F-FCAF-4540-987C-AB58B04C4769}">
      <dgm:prSet/>
      <dgm:spPr/>
      <dgm:t>
        <a:bodyPr/>
        <a:lstStyle/>
        <a:p>
          <a:endParaRPr lang="ru-RU"/>
        </a:p>
      </dgm:t>
    </dgm:pt>
    <dgm:pt modelId="{A16966EE-5343-46AF-B538-19AB78486D8D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</a:t>
          </a:r>
        </a:p>
      </dgm:t>
    </dgm:pt>
    <dgm:pt modelId="{9599288F-1465-45F0-B562-2E8B90D5F704}" type="parTrans" cxnId="{301DEBA7-12FB-4FFE-ABA5-3A2B4BD85783}">
      <dgm:prSet/>
      <dgm:spPr/>
      <dgm:t>
        <a:bodyPr/>
        <a:lstStyle/>
        <a:p>
          <a:endParaRPr lang="ru-RU"/>
        </a:p>
      </dgm:t>
    </dgm:pt>
    <dgm:pt modelId="{3A06E32E-C230-4DE7-8918-EBD6925B4DFC}" type="sibTrans" cxnId="{301DEBA7-12FB-4FFE-ABA5-3A2B4BD85783}">
      <dgm:prSet/>
      <dgm:spPr/>
      <dgm:t>
        <a:bodyPr/>
        <a:lstStyle/>
        <a:p>
          <a:endParaRPr lang="ru-RU"/>
        </a:p>
      </dgm:t>
    </dgm:pt>
    <dgm:pt modelId="{6A0DA9BD-AC27-465C-B3E7-309F0D019E42}">
      <dgm:prSet phldrT="[Текст]" custT="1"/>
      <dgm:spPr/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ПАССИВНОЕ</a:t>
          </a:r>
        </a:p>
      </dgm:t>
    </dgm:pt>
    <dgm:pt modelId="{3C644FB6-6603-4C42-B08E-8D2614335270}" type="parTrans" cxnId="{29CA15AD-982C-44A9-87C6-C13D3D5B35B4}">
      <dgm:prSet/>
      <dgm:spPr/>
      <dgm:t>
        <a:bodyPr/>
        <a:lstStyle/>
        <a:p>
          <a:endParaRPr lang="ru-RU"/>
        </a:p>
      </dgm:t>
    </dgm:pt>
    <dgm:pt modelId="{6F264988-5D58-41FC-8F54-512C02F86BDC}" type="sibTrans" cxnId="{29CA15AD-982C-44A9-87C6-C13D3D5B35B4}">
      <dgm:prSet/>
      <dgm:spPr/>
      <dgm:t>
        <a:bodyPr/>
        <a:lstStyle/>
        <a:p>
          <a:endParaRPr lang="ru-RU"/>
        </a:p>
      </dgm:t>
    </dgm:pt>
    <dgm:pt modelId="{928B36D5-5F06-400F-9818-FCBCA0DF37E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ВЫНУЖДЕННОЕ</a:t>
          </a:r>
        </a:p>
      </dgm:t>
    </dgm:pt>
    <dgm:pt modelId="{9A34B709-1503-4C0B-85ED-9855A6F2DC8F}" type="parTrans" cxnId="{57703CD9-C7CC-40D2-AC88-E46372244410}">
      <dgm:prSet/>
      <dgm:spPr/>
      <dgm:t>
        <a:bodyPr/>
        <a:lstStyle/>
        <a:p>
          <a:endParaRPr lang="ru-RU"/>
        </a:p>
      </dgm:t>
    </dgm:pt>
    <dgm:pt modelId="{0EF39148-A401-434F-834E-084CCC3CBF5E}" type="sibTrans" cxnId="{57703CD9-C7CC-40D2-AC88-E46372244410}">
      <dgm:prSet/>
      <dgm:spPr/>
      <dgm:t>
        <a:bodyPr/>
        <a:lstStyle/>
        <a:p>
          <a:endParaRPr lang="ru-RU"/>
        </a:p>
      </dgm:t>
    </dgm:pt>
    <dgm:pt modelId="{E4406F42-218E-4014-A40F-01CBD1F46777}" type="pres">
      <dgm:prSet presAssocID="{8B1438CF-9F38-44F5-BE83-3791693B9F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A8B80D-1F6A-4DAB-91BD-72AD98767059}" type="pres">
      <dgm:prSet presAssocID="{6BE65AA3-4491-4B42-8776-58AAF4C6A860}" presName="hierRoot1" presStyleCnt="0">
        <dgm:presLayoutVars>
          <dgm:hierBranch val="init"/>
        </dgm:presLayoutVars>
      </dgm:prSet>
      <dgm:spPr/>
    </dgm:pt>
    <dgm:pt modelId="{A918C204-D980-45EF-A4D7-C8F7FB6AC84B}" type="pres">
      <dgm:prSet presAssocID="{6BE65AA3-4491-4B42-8776-58AAF4C6A860}" presName="rootComposite1" presStyleCnt="0"/>
      <dgm:spPr/>
    </dgm:pt>
    <dgm:pt modelId="{2A361154-F1AD-4C47-9390-3E01A36D1DBF}" type="pres">
      <dgm:prSet presAssocID="{6BE65AA3-4491-4B42-8776-58AAF4C6A860}" presName="rootText1" presStyleLbl="node0" presStyleIdx="0" presStyleCnt="1" custScaleX="141536" custScaleY="183605">
        <dgm:presLayoutVars>
          <dgm:chPref val="3"/>
        </dgm:presLayoutVars>
      </dgm:prSet>
      <dgm:spPr/>
    </dgm:pt>
    <dgm:pt modelId="{299ABABE-415F-43CC-9C18-AF75300489A0}" type="pres">
      <dgm:prSet presAssocID="{6BE65AA3-4491-4B42-8776-58AAF4C6A860}" presName="rootConnector1" presStyleLbl="node1" presStyleIdx="0" presStyleCnt="0"/>
      <dgm:spPr/>
    </dgm:pt>
    <dgm:pt modelId="{BC38D532-9445-42C3-AE70-E7F14D77DD1B}" type="pres">
      <dgm:prSet presAssocID="{6BE65AA3-4491-4B42-8776-58AAF4C6A860}" presName="hierChild2" presStyleCnt="0"/>
      <dgm:spPr/>
    </dgm:pt>
    <dgm:pt modelId="{F21388CF-DF07-44C5-81C9-D8FC042BB9D5}" type="pres">
      <dgm:prSet presAssocID="{9599288F-1465-45F0-B562-2E8B90D5F704}" presName="Name37" presStyleLbl="parChTrans1D2" presStyleIdx="0" presStyleCnt="3"/>
      <dgm:spPr/>
    </dgm:pt>
    <dgm:pt modelId="{C55FB532-F6A0-42E1-BED3-0A2975400E50}" type="pres">
      <dgm:prSet presAssocID="{A16966EE-5343-46AF-B538-19AB78486D8D}" presName="hierRoot2" presStyleCnt="0">
        <dgm:presLayoutVars>
          <dgm:hierBranch val="init"/>
        </dgm:presLayoutVars>
      </dgm:prSet>
      <dgm:spPr/>
    </dgm:pt>
    <dgm:pt modelId="{04D96F10-D537-4FF7-9460-DEA1F793B371}" type="pres">
      <dgm:prSet presAssocID="{A16966EE-5343-46AF-B538-19AB78486D8D}" presName="rootComposite" presStyleCnt="0"/>
      <dgm:spPr/>
    </dgm:pt>
    <dgm:pt modelId="{D7A39DC3-9F4A-4D32-87F6-28D18A3FB9C0}" type="pres">
      <dgm:prSet presAssocID="{A16966EE-5343-46AF-B538-19AB78486D8D}" presName="rootText" presStyleLbl="node2" presStyleIdx="0" presStyleCnt="3" custScaleY="159483" custLinFactNeighborX="-23" custLinFactNeighborY="-1506">
        <dgm:presLayoutVars>
          <dgm:chPref val="3"/>
        </dgm:presLayoutVars>
      </dgm:prSet>
      <dgm:spPr/>
    </dgm:pt>
    <dgm:pt modelId="{244A70CA-163D-4D2B-A506-06787E41C82C}" type="pres">
      <dgm:prSet presAssocID="{A16966EE-5343-46AF-B538-19AB78486D8D}" presName="rootConnector" presStyleLbl="node2" presStyleIdx="0" presStyleCnt="3"/>
      <dgm:spPr/>
    </dgm:pt>
    <dgm:pt modelId="{47406541-D6F4-4295-8E24-6BC9B8029A95}" type="pres">
      <dgm:prSet presAssocID="{A16966EE-5343-46AF-B538-19AB78486D8D}" presName="hierChild4" presStyleCnt="0"/>
      <dgm:spPr/>
    </dgm:pt>
    <dgm:pt modelId="{25CA6E16-DB17-490D-A6D5-F1830DFB99A0}" type="pres">
      <dgm:prSet presAssocID="{A16966EE-5343-46AF-B538-19AB78486D8D}" presName="hierChild5" presStyleCnt="0"/>
      <dgm:spPr/>
    </dgm:pt>
    <dgm:pt modelId="{0D4411B5-B49D-40C4-B0FE-0D55BAB84176}" type="pres">
      <dgm:prSet presAssocID="{3C644FB6-6603-4C42-B08E-8D2614335270}" presName="Name37" presStyleLbl="parChTrans1D2" presStyleIdx="1" presStyleCnt="3"/>
      <dgm:spPr/>
    </dgm:pt>
    <dgm:pt modelId="{D6BEAB68-B898-48D2-A55F-642AAFD91A80}" type="pres">
      <dgm:prSet presAssocID="{6A0DA9BD-AC27-465C-B3E7-309F0D019E42}" presName="hierRoot2" presStyleCnt="0">
        <dgm:presLayoutVars>
          <dgm:hierBranch val="init"/>
        </dgm:presLayoutVars>
      </dgm:prSet>
      <dgm:spPr/>
    </dgm:pt>
    <dgm:pt modelId="{A304CA67-C3EB-4051-B4A3-DC561F2AD44C}" type="pres">
      <dgm:prSet presAssocID="{6A0DA9BD-AC27-465C-B3E7-309F0D019E42}" presName="rootComposite" presStyleCnt="0"/>
      <dgm:spPr/>
    </dgm:pt>
    <dgm:pt modelId="{CEDD19B8-6B62-4531-B74D-937C7A149138}" type="pres">
      <dgm:prSet presAssocID="{6A0DA9BD-AC27-465C-B3E7-309F0D019E42}" presName="rootText" presStyleLbl="node2" presStyleIdx="1" presStyleCnt="3" custScaleY="158973" custLinFactNeighborX="-127" custLinFactNeighborY="4391">
        <dgm:presLayoutVars>
          <dgm:chPref val="3"/>
        </dgm:presLayoutVars>
      </dgm:prSet>
      <dgm:spPr/>
    </dgm:pt>
    <dgm:pt modelId="{80D164E2-4730-47EE-A35A-76CE5F8A07EE}" type="pres">
      <dgm:prSet presAssocID="{6A0DA9BD-AC27-465C-B3E7-309F0D019E42}" presName="rootConnector" presStyleLbl="node2" presStyleIdx="1" presStyleCnt="3"/>
      <dgm:spPr/>
    </dgm:pt>
    <dgm:pt modelId="{A651F94C-1DBC-4661-9C41-2C525C38BD78}" type="pres">
      <dgm:prSet presAssocID="{6A0DA9BD-AC27-465C-B3E7-309F0D019E42}" presName="hierChild4" presStyleCnt="0"/>
      <dgm:spPr/>
    </dgm:pt>
    <dgm:pt modelId="{AEF0C996-0E86-4926-B8D5-14AB52D7D5CA}" type="pres">
      <dgm:prSet presAssocID="{6A0DA9BD-AC27-465C-B3E7-309F0D019E42}" presName="hierChild5" presStyleCnt="0"/>
      <dgm:spPr/>
    </dgm:pt>
    <dgm:pt modelId="{414D4F07-9D6B-4489-AE9F-086CFDA3C72F}" type="pres">
      <dgm:prSet presAssocID="{9A34B709-1503-4C0B-85ED-9855A6F2DC8F}" presName="Name37" presStyleLbl="parChTrans1D2" presStyleIdx="2" presStyleCnt="3"/>
      <dgm:spPr/>
    </dgm:pt>
    <dgm:pt modelId="{4479CE5D-932C-4799-B9EF-B3201DF43DD7}" type="pres">
      <dgm:prSet presAssocID="{928B36D5-5F06-400F-9818-FCBCA0DF37E0}" presName="hierRoot2" presStyleCnt="0">
        <dgm:presLayoutVars>
          <dgm:hierBranch val="init"/>
        </dgm:presLayoutVars>
      </dgm:prSet>
      <dgm:spPr/>
    </dgm:pt>
    <dgm:pt modelId="{80314274-B795-4FF4-8AB3-276E3D29CF9F}" type="pres">
      <dgm:prSet presAssocID="{928B36D5-5F06-400F-9818-FCBCA0DF37E0}" presName="rootComposite" presStyleCnt="0"/>
      <dgm:spPr/>
    </dgm:pt>
    <dgm:pt modelId="{ED4D27A1-8931-4E49-91BC-E606F9004E0E}" type="pres">
      <dgm:prSet presAssocID="{928B36D5-5F06-400F-9818-FCBCA0DF37E0}" presName="rootText" presStyleLbl="node2" presStyleIdx="2" presStyleCnt="3" custScaleY="158973">
        <dgm:presLayoutVars>
          <dgm:chPref val="3"/>
        </dgm:presLayoutVars>
      </dgm:prSet>
      <dgm:spPr/>
    </dgm:pt>
    <dgm:pt modelId="{19D684E6-619B-4940-B230-27306D7ADC34}" type="pres">
      <dgm:prSet presAssocID="{928B36D5-5F06-400F-9818-FCBCA0DF37E0}" presName="rootConnector" presStyleLbl="node2" presStyleIdx="2" presStyleCnt="3"/>
      <dgm:spPr/>
    </dgm:pt>
    <dgm:pt modelId="{3235F331-93AD-48CA-97B0-F55956C93467}" type="pres">
      <dgm:prSet presAssocID="{928B36D5-5F06-400F-9818-FCBCA0DF37E0}" presName="hierChild4" presStyleCnt="0"/>
      <dgm:spPr/>
    </dgm:pt>
    <dgm:pt modelId="{348888B8-5289-4A24-89ED-B39F7B881404}" type="pres">
      <dgm:prSet presAssocID="{928B36D5-5F06-400F-9818-FCBCA0DF37E0}" presName="hierChild5" presStyleCnt="0"/>
      <dgm:spPr/>
    </dgm:pt>
    <dgm:pt modelId="{4736D0FC-B9ED-4453-B714-044BBC602CC0}" type="pres">
      <dgm:prSet presAssocID="{6BE65AA3-4491-4B42-8776-58AAF4C6A860}" presName="hierChild3" presStyleCnt="0"/>
      <dgm:spPr/>
    </dgm:pt>
  </dgm:ptLst>
  <dgm:cxnLst>
    <dgm:cxn modelId="{DCAAAD14-C617-4AAB-9E3B-02E601B56B7E}" type="presOf" srcId="{8B1438CF-9F38-44F5-BE83-3791693B9FB0}" destId="{E4406F42-218E-4014-A40F-01CBD1F46777}" srcOrd="0" destOrd="0" presId="urn:microsoft.com/office/officeart/2005/8/layout/orgChart1"/>
    <dgm:cxn modelId="{66FD9821-6023-4FB8-B8F1-8F7CA18EC78A}" type="presOf" srcId="{9599288F-1465-45F0-B562-2E8B90D5F704}" destId="{F21388CF-DF07-44C5-81C9-D8FC042BB9D5}" srcOrd="0" destOrd="0" presId="urn:microsoft.com/office/officeart/2005/8/layout/orgChart1"/>
    <dgm:cxn modelId="{AC94EF33-EB23-416F-B0CD-588F55674EE4}" type="presOf" srcId="{A16966EE-5343-46AF-B538-19AB78486D8D}" destId="{244A70CA-163D-4D2B-A506-06787E41C82C}" srcOrd="1" destOrd="0" presId="urn:microsoft.com/office/officeart/2005/8/layout/orgChart1"/>
    <dgm:cxn modelId="{E571583D-72A8-43D6-9FEF-E229CF47311E}" type="presOf" srcId="{6A0DA9BD-AC27-465C-B3E7-309F0D019E42}" destId="{80D164E2-4730-47EE-A35A-76CE5F8A07EE}" srcOrd="1" destOrd="0" presId="urn:microsoft.com/office/officeart/2005/8/layout/orgChart1"/>
    <dgm:cxn modelId="{9C984F6F-FCAF-4540-987C-AB58B04C4769}" srcId="{8B1438CF-9F38-44F5-BE83-3791693B9FB0}" destId="{6BE65AA3-4491-4B42-8776-58AAF4C6A860}" srcOrd="0" destOrd="0" parTransId="{0CD2FAC3-AE25-4021-908E-FC18CDCB4EB6}" sibTransId="{6C666448-A1E9-4200-A203-1C51AC194485}"/>
    <dgm:cxn modelId="{E4017671-651F-4DB4-B9AD-70F7C07374B8}" type="presOf" srcId="{A16966EE-5343-46AF-B538-19AB78486D8D}" destId="{D7A39DC3-9F4A-4D32-87F6-28D18A3FB9C0}" srcOrd="0" destOrd="0" presId="urn:microsoft.com/office/officeart/2005/8/layout/orgChart1"/>
    <dgm:cxn modelId="{FD471F9C-8346-44E5-B3D5-AF955A4E3229}" type="presOf" srcId="{3C644FB6-6603-4C42-B08E-8D2614335270}" destId="{0D4411B5-B49D-40C4-B0FE-0D55BAB84176}" srcOrd="0" destOrd="0" presId="urn:microsoft.com/office/officeart/2005/8/layout/orgChart1"/>
    <dgm:cxn modelId="{0797409D-53FB-41E1-8C92-F492C9265180}" type="presOf" srcId="{6BE65AA3-4491-4B42-8776-58AAF4C6A860}" destId="{299ABABE-415F-43CC-9C18-AF75300489A0}" srcOrd="1" destOrd="0" presId="urn:microsoft.com/office/officeart/2005/8/layout/orgChart1"/>
    <dgm:cxn modelId="{10598CA5-B23F-4058-AD82-3DFAA66401BD}" type="presOf" srcId="{6A0DA9BD-AC27-465C-B3E7-309F0D019E42}" destId="{CEDD19B8-6B62-4531-B74D-937C7A149138}" srcOrd="0" destOrd="0" presId="urn:microsoft.com/office/officeart/2005/8/layout/orgChart1"/>
    <dgm:cxn modelId="{301DEBA7-12FB-4FFE-ABA5-3A2B4BD85783}" srcId="{6BE65AA3-4491-4B42-8776-58AAF4C6A860}" destId="{A16966EE-5343-46AF-B538-19AB78486D8D}" srcOrd="0" destOrd="0" parTransId="{9599288F-1465-45F0-B562-2E8B90D5F704}" sibTransId="{3A06E32E-C230-4DE7-8918-EBD6925B4DFC}"/>
    <dgm:cxn modelId="{5AD441A9-BAF2-45A1-950A-1BD94BC0048B}" type="presOf" srcId="{928B36D5-5F06-400F-9818-FCBCA0DF37E0}" destId="{ED4D27A1-8931-4E49-91BC-E606F9004E0E}" srcOrd="0" destOrd="0" presId="urn:microsoft.com/office/officeart/2005/8/layout/orgChart1"/>
    <dgm:cxn modelId="{29CA15AD-982C-44A9-87C6-C13D3D5B35B4}" srcId="{6BE65AA3-4491-4B42-8776-58AAF4C6A860}" destId="{6A0DA9BD-AC27-465C-B3E7-309F0D019E42}" srcOrd="1" destOrd="0" parTransId="{3C644FB6-6603-4C42-B08E-8D2614335270}" sibTransId="{6F264988-5D58-41FC-8F54-512C02F86BDC}"/>
    <dgm:cxn modelId="{146560D6-C9E6-4555-9E6E-1237C10B8251}" type="presOf" srcId="{6BE65AA3-4491-4B42-8776-58AAF4C6A860}" destId="{2A361154-F1AD-4C47-9390-3E01A36D1DBF}" srcOrd="0" destOrd="0" presId="urn:microsoft.com/office/officeart/2005/8/layout/orgChart1"/>
    <dgm:cxn modelId="{57703CD9-C7CC-40D2-AC88-E46372244410}" srcId="{6BE65AA3-4491-4B42-8776-58AAF4C6A860}" destId="{928B36D5-5F06-400F-9818-FCBCA0DF37E0}" srcOrd="2" destOrd="0" parTransId="{9A34B709-1503-4C0B-85ED-9855A6F2DC8F}" sibTransId="{0EF39148-A401-434F-834E-084CCC3CBF5E}"/>
    <dgm:cxn modelId="{3C12DFDD-F3DB-4F15-8D02-22748D41FC92}" type="presOf" srcId="{928B36D5-5F06-400F-9818-FCBCA0DF37E0}" destId="{19D684E6-619B-4940-B230-27306D7ADC34}" srcOrd="1" destOrd="0" presId="urn:microsoft.com/office/officeart/2005/8/layout/orgChart1"/>
    <dgm:cxn modelId="{BB7FD3E0-41DA-4A48-B1A5-0B98AB8CAA39}" type="presOf" srcId="{9A34B709-1503-4C0B-85ED-9855A6F2DC8F}" destId="{414D4F07-9D6B-4489-AE9F-086CFDA3C72F}" srcOrd="0" destOrd="0" presId="urn:microsoft.com/office/officeart/2005/8/layout/orgChart1"/>
    <dgm:cxn modelId="{94FDA7F2-0AA5-42CA-B455-9E97BDFA1C65}" type="presParOf" srcId="{E4406F42-218E-4014-A40F-01CBD1F46777}" destId="{95A8B80D-1F6A-4DAB-91BD-72AD98767059}" srcOrd="0" destOrd="0" presId="urn:microsoft.com/office/officeart/2005/8/layout/orgChart1"/>
    <dgm:cxn modelId="{768B57F8-163B-4710-B96B-0FF696E34006}" type="presParOf" srcId="{95A8B80D-1F6A-4DAB-91BD-72AD98767059}" destId="{A918C204-D980-45EF-A4D7-C8F7FB6AC84B}" srcOrd="0" destOrd="0" presId="urn:microsoft.com/office/officeart/2005/8/layout/orgChart1"/>
    <dgm:cxn modelId="{088FE2EA-516A-4BF9-8480-0488AC73B6C9}" type="presParOf" srcId="{A918C204-D980-45EF-A4D7-C8F7FB6AC84B}" destId="{2A361154-F1AD-4C47-9390-3E01A36D1DBF}" srcOrd="0" destOrd="0" presId="urn:microsoft.com/office/officeart/2005/8/layout/orgChart1"/>
    <dgm:cxn modelId="{B99F25CB-536E-42F8-96BC-D1568791ADA9}" type="presParOf" srcId="{A918C204-D980-45EF-A4D7-C8F7FB6AC84B}" destId="{299ABABE-415F-43CC-9C18-AF75300489A0}" srcOrd="1" destOrd="0" presId="urn:microsoft.com/office/officeart/2005/8/layout/orgChart1"/>
    <dgm:cxn modelId="{ED63133A-49DC-4500-8859-9C02BB16A4C9}" type="presParOf" srcId="{95A8B80D-1F6A-4DAB-91BD-72AD98767059}" destId="{BC38D532-9445-42C3-AE70-E7F14D77DD1B}" srcOrd="1" destOrd="0" presId="urn:microsoft.com/office/officeart/2005/8/layout/orgChart1"/>
    <dgm:cxn modelId="{EBA35188-3AE4-461A-87AF-8E200D6C09E8}" type="presParOf" srcId="{BC38D532-9445-42C3-AE70-E7F14D77DD1B}" destId="{F21388CF-DF07-44C5-81C9-D8FC042BB9D5}" srcOrd="0" destOrd="0" presId="urn:microsoft.com/office/officeart/2005/8/layout/orgChart1"/>
    <dgm:cxn modelId="{D493672B-1D55-4750-8069-CBF7918DF297}" type="presParOf" srcId="{BC38D532-9445-42C3-AE70-E7F14D77DD1B}" destId="{C55FB532-F6A0-42E1-BED3-0A2975400E50}" srcOrd="1" destOrd="0" presId="urn:microsoft.com/office/officeart/2005/8/layout/orgChart1"/>
    <dgm:cxn modelId="{B576D701-DC33-4E3C-9F5F-D463B110E07B}" type="presParOf" srcId="{C55FB532-F6A0-42E1-BED3-0A2975400E50}" destId="{04D96F10-D537-4FF7-9460-DEA1F793B371}" srcOrd="0" destOrd="0" presId="urn:microsoft.com/office/officeart/2005/8/layout/orgChart1"/>
    <dgm:cxn modelId="{1EF50633-32FE-4D9D-BF9C-0079DEA45017}" type="presParOf" srcId="{04D96F10-D537-4FF7-9460-DEA1F793B371}" destId="{D7A39DC3-9F4A-4D32-87F6-28D18A3FB9C0}" srcOrd="0" destOrd="0" presId="urn:microsoft.com/office/officeart/2005/8/layout/orgChart1"/>
    <dgm:cxn modelId="{1A9BF975-B3C3-4C14-8E68-F43C922D389F}" type="presParOf" srcId="{04D96F10-D537-4FF7-9460-DEA1F793B371}" destId="{244A70CA-163D-4D2B-A506-06787E41C82C}" srcOrd="1" destOrd="0" presId="urn:microsoft.com/office/officeart/2005/8/layout/orgChart1"/>
    <dgm:cxn modelId="{567BEADB-3E2D-45BC-9299-06BCC7D1DD56}" type="presParOf" srcId="{C55FB532-F6A0-42E1-BED3-0A2975400E50}" destId="{47406541-D6F4-4295-8E24-6BC9B8029A95}" srcOrd="1" destOrd="0" presId="urn:microsoft.com/office/officeart/2005/8/layout/orgChart1"/>
    <dgm:cxn modelId="{B2DAD310-AD2D-4A98-A9FB-3AB8F18E583F}" type="presParOf" srcId="{C55FB532-F6A0-42E1-BED3-0A2975400E50}" destId="{25CA6E16-DB17-490D-A6D5-F1830DFB99A0}" srcOrd="2" destOrd="0" presId="urn:microsoft.com/office/officeart/2005/8/layout/orgChart1"/>
    <dgm:cxn modelId="{589196D1-D6C3-4018-BA5E-176C39ABC7E7}" type="presParOf" srcId="{BC38D532-9445-42C3-AE70-E7F14D77DD1B}" destId="{0D4411B5-B49D-40C4-B0FE-0D55BAB84176}" srcOrd="2" destOrd="0" presId="urn:microsoft.com/office/officeart/2005/8/layout/orgChart1"/>
    <dgm:cxn modelId="{21EC0812-CE6F-456F-84BF-00E85909401D}" type="presParOf" srcId="{BC38D532-9445-42C3-AE70-E7F14D77DD1B}" destId="{D6BEAB68-B898-48D2-A55F-642AAFD91A80}" srcOrd="3" destOrd="0" presId="urn:microsoft.com/office/officeart/2005/8/layout/orgChart1"/>
    <dgm:cxn modelId="{F1E6CBCB-8D2B-4AD9-A4DE-385E35F62FC4}" type="presParOf" srcId="{D6BEAB68-B898-48D2-A55F-642AAFD91A80}" destId="{A304CA67-C3EB-4051-B4A3-DC561F2AD44C}" srcOrd="0" destOrd="0" presId="urn:microsoft.com/office/officeart/2005/8/layout/orgChart1"/>
    <dgm:cxn modelId="{51B01EEC-9D44-4849-9BAA-48BF1EAD6787}" type="presParOf" srcId="{A304CA67-C3EB-4051-B4A3-DC561F2AD44C}" destId="{CEDD19B8-6B62-4531-B74D-937C7A149138}" srcOrd="0" destOrd="0" presId="urn:microsoft.com/office/officeart/2005/8/layout/orgChart1"/>
    <dgm:cxn modelId="{D9CBCB8A-FF3E-448D-BEF8-135F7B93CC23}" type="presParOf" srcId="{A304CA67-C3EB-4051-B4A3-DC561F2AD44C}" destId="{80D164E2-4730-47EE-A35A-76CE5F8A07EE}" srcOrd="1" destOrd="0" presId="urn:microsoft.com/office/officeart/2005/8/layout/orgChart1"/>
    <dgm:cxn modelId="{3108A93E-9ACC-4544-8D98-8454FDCD088C}" type="presParOf" srcId="{D6BEAB68-B898-48D2-A55F-642AAFD91A80}" destId="{A651F94C-1DBC-4661-9C41-2C525C38BD78}" srcOrd="1" destOrd="0" presId="urn:microsoft.com/office/officeart/2005/8/layout/orgChart1"/>
    <dgm:cxn modelId="{4D00813C-067F-4DB7-BBAF-78E9682A546E}" type="presParOf" srcId="{D6BEAB68-B898-48D2-A55F-642AAFD91A80}" destId="{AEF0C996-0E86-4926-B8D5-14AB52D7D5CA}" srcOrd="2" destOrd="0" presId="urn:microsoft.com/office/officeart/2005/8/layout/orgChart1"/>
    <dgm:cxn modelId="{5354252A-09E8-4D5E-AD1B-0CC65F5B4E5B}" type="presParOf" srcId="{BC38D532-9445-42C3-AE70-E7F14D77DD1B}" destId="{414D4F07-9D6B-4489-AE9F-086CFDA3C72F}" srcOrd="4" destOrd="0" presId="urn:microsoft.com/office/officeart/2005/8/layout/orgChart1"/>
    <dgm:cxn modelId="{51527616-08E8-4C57-8845-646485F9EC15}" type="presParOf" srcId="{BC38D532-9445-42C3-AE70-E7F14D77DD1B}" destId="{4479CE5D-932C-4799-B9EF-B3201DF43DD7}" srcOrd="5" destOrd="0" presId="urn:microsoft.com/office/officeart/2005/8/layout/orgChart1"/>
    <dgm:cxn modelId="{F3E3E172-EFC8-4BDE-95B1-BBCFCC247C84}" type="presParOf" srcId="{4479CE5D-932C-4799-B9EF-B3201DF43DD7}" destId="{80314274-B795-4FF4-8AB3-276E3D29CF9F}" srcOrd="0" destOrd="0" presId="urn:microsoft.com/office/officeart/2005/8/layout/orgChart1"/>
    <dgm:cxn modelId="{3082D78C-BA01-4E9B-9BEE-0EA91B68DD98}" type="presParOf" srcId="{80314274-B795-4FF4-8AB3-276E3D29CF9F}" destId="{ED4D27A1-8931-4E49-91BC-E606F9004E0E}" srcOrd="0" destOrd="0" presId="urn:microsoft.com/office/officeart/2005/8/layout/orgChart1"/>
    <dgm:cxn modelId="{EACACFA2-317C-4D9A-8AB0-B9096682AB18}" type="presParOf" srcId="{80314274-B795-4FF4-8AB3-276E3D29CF9F}" destId="{19D684E6-619B-4940-B230-27306D7ADC34}" srcOrd="1" destOrd="0" presId="urn:microsoft.com/office/officeart/2005/8/layout/orgChart1"/>
    <dgm:cxn modelId="{09444187-7778-4855-B659-F39441DC7313}" type="presParOf" srcId="{4479CE5D-932C-4799-B9EF-B3201DF43DD7}" destId="{3235F331-93AD-48CA-97B0-F55956C93467}" srcOrd="1" destOrd="0" presId="urn:microsoft.com/office/officeart/2005/8/layout/orgChart1"/>
    <dgm:cxn modelId="{1FB3E31D-1608-42D3-94BA-CE323DF5CEAB}" type="presParOf" srcId="{4479CE5D-932C-4799-B9EF-B3201DF43DD7}" destId="{348888B8-5289-4A24-89ED-B39F7B881404}" srcOrd="2" destOrd="0" presId="urn:microsoft.com/office/officeart/2005/8/layout/orgChart1"/>
    <dgm:cxn modelId="{6A492320-CED1-474B-A969-86E8DB7C01C9}" type="presParOf" srcId="{95A8B80D-1F6A-4DAB-91BD-72AD98767059}" destId="{4736D0FC-B9ED-4453-B714-044BBC602C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91CC-83F3-44C1-BF03-C0392BBE06D2}">
      <dsp:nvSpPr>
        <dsp:cNvPr id="0" name=""/>
        <dsp:cNvSpPr/>
      </dsp:nvSpPr>
      <dsp:spPr>
        <a:xfrm>
          <a:off x="0" y="0"/>
          <a:ext cx="6583680" cy="11247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Строгий постельный</a:t>
          </a:r>
        </a:p>
      </dsp:txBody>
      <dsp:txXfrm>
        <a:off x="32943" y="32943"/>
        <a:ext cx="5274928" cy="1058878"/>
      </dsp:txXfrm>
    </dsp:sp>
    <dsp:sp modelId="{2EFE7F2B-7805-4798-A5BA-7B1598686FB9}">
      <dsp:nvSpPr>
        <dsp:cNvPr id="0" name=""/>
        <dsp:cNvSpPr/>
      </dsp:nvSpPr>
      <dsp:spPr>
        <a:xfrm>
          <a:off x="551383" y="1329267"/>
          <a:ext cx="6583680" cy="1124764"/>
        </a:xfrm>
        <a:prstGeom prst="roundRect">
          <a:avLst>
            <a:gd name="adj" fmla="val 1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Постельный </a:t>
          </a:r>
        </a:p>
      </dsp:txBody>
      <dsp:txXfrm>
        <a:off x="584326" y="1362210"/>
        <a:ext cx="5235313" cy="1058878"/>
      </dsp:txXfrm>
    </dsp:sp>
    <dsp:sp modelId="{6BB3C56F-C5B6-4EB8-90F4-3468090B83C2}">
      <dsp:nvSpPr>
        <dsp:cNvPr id="0" name=""/>
        <dsp:cNvSpPr/>
      </dsp:nvSpPr>
      <dsp:spPr>
        <a:xfrm>
          <a:off x="1094536" y="2658535"/>
          <a:ext cx="6583680" cy="1124764"/>
        </a:xfrm>
        <a:prstGeom prst="roundRect">
          <a:avLst>
            <a:gd name="adj" fmla="val 1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Палатный </a:t>
          </a:r>
        </a:p>
      </dsp:txBody>
      <dsp:txXfrm>
        <a:off x="1127479" y="2691478"/>
        <a:ext cx="5243543" cy="1058878"/>
      </dsp:txXfrm>
    </dsp:sp>
    <dsp:sp modelId="{7BE07431-7329-40F6-89B6-CA49C782EC7B}">
      <dsp:nvSpPr>
        <dsp:cNvPr id="0" name=""/>
        <dsp:cNvSpPr/>
      </dsp:nvSpPr>
      <dsp:spPr>
        <a:xfrm>
          <a:off x="1645920" y="3987803"/>
          <a:ext cx="6583680" cy="1124764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Общий</a:t>
          </a:r>
        </a:p>
      </dsp:txBody>
      <dsp:txXfrm>
        <a:off x="1678863" y="4020746"/>
        <a:ext cx="5235313" cy="1058878"/>
      </dsp:txXfrm>
    </dsp:sp>
    <dsp:sp modelId="{47E926DC-BA62-4D8C-AD71-3A932B592FEB}">
      <dsp:nvSpPr>
        <dsp:cNvPr id="0" name=""/>
        <dsp:cNvSpPr/>
      </dsp:nvSpPr>
      <dsp:spPr>
        <a:xfrm>
          <a:off x="5852582" y="861467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6017079" y="861467"/>
        <a:ext cx="402103" cy="550150"/>
      </dsp:txXfrm>
    </dsp:sp>
    <dsp:sp modelId="{384C44AF-C55A-4F7A-9AE2-D7D6BE25768A}">
      <dsp:nvSpPr>
        <dsp:cNvPr id="0" name=""/>
        <dsp:cNvSpPr/>
      </dsp:nvSpPr>
      <dsp:spPr>
        <a:xfrm>
          <a:off x="6403965" y="2190735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829086"/>
              <a:satOff val="57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6568462" y="2190735"/>
        <a:ext cx="402103" cy="550150"/>
      </dsp:txXfrm>
    </dsp:sp>
    <dsp:sp modelId="{A6596427-1878-46AA-935C-4ED1021E5A1B}">
      <dsp:nvSpPr>
        <dsp:cNvPr id="0" name=""/>
        <dsp:cNvSpPr/>
      </dsp:nvSpPr>
      <dsp:spPr>
        <a:xfrm>
          <a:off x="6947119" y="3520003"/>
          <a:ext cx="731097" cy="7310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400" kern="1200"/>
        </a:p>
      </dsp:txBody>
      <dsp:txXfrm>
        <a:off x="7111616" y="3520003"/>
        <a:ext cx="402103" cy="55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D4F07-9D6B-4489-AE9F-086CFDA3C72F}">
      <dsp:nvSpPr>
        <dsp:cNvPr id="0" name=""/>
        <dsp:cNvSpPr/>
      </dsp:nvSpPr>
      <dsp:spPr>
        <a:xfrm>
          <a:off x="4176712" y="2599121"/>
          <a:ext cx="2955054" cy="51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30"/>
              </a:lnTo>
              <a:lnTo>
                <a:pt x="2955054" y="256430"/>
              </a:lnTo>
              <a:lnTo>
                <a:pt x="2955054" y="51286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411B5-B49D-40C4-B0FE-0D55BAB84176}">
      <dsp:nvSpPr>
        <dsp:cNvPr id="0" name=""/>
        <dsp:cNvSpPr/>
      </dsp:nvSpPr>
      <dsp:spPr>
        <a:xfrm>
          <a:off x="4127890" y="2599121"/>
          <a:ext cx="91440" cy="566479"/>
        </a:xfrm>
        <a:custGeom>
          <a:avLst/>
          <a:gdLst/>
          <a:ahLst/>
          <a:cxnLst/>
          <a:rect l="0" t="0" r="0" b="0"/>
          <a:pathLst>
            <a:path>
              <a:moveTo>
                <a:pt x="48821" y="0"/>
              </a:moveTo>
              <a:lnTo>
                <a:pt x="48821" y="310048"/>
              </a:lnTo>
              <a:lnTo>
                <a:pt x="45720" y="310048"/>
              </a:lnTo>
              <a:lnTo>
                <a:pt x="45720" y="56647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388CF-DF07-44C5-81C9-D8FC042BB9D5}">
      <dsp:nvSpPr>
        <dsp:cNvPr id="0" name=""/>
        <dsp:cNvSpPr/>
      </dsp:nvSpPr>
      <dsp:spPr>
        <a:xfrm>
          <a:off x="1221096" y="2599121"/>
          <a:ext cx="2955615" cy="494471"/>
        </a:xfrm>
        <a:custGeom>
          <a:avLst/>
          <a:gdLst/>
          <a:ahLst/>
          <a:cxnLst/>
          <a:rect l="0" t="0" r="0" b="0"/>
          <a:pathLst>
            <a:path>
              <a:moveTo>
                <a:pt x="2955615" y="0"/>
              </a:moveTo>
              <a:lnTo>
                <a:pt x="2955615" y="238040"/>
              </a:lnTo>
              <a:lnTo>
                <a:pt x="0" y="238040"/>
              </a:lnTo>
              <a:lnTo>
                <a:pt x="0" y="494471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1154-F1AD-4C47-9390-3E01A36D1DBF}">
      <dsp:nvSpPr>
        <dsp:cNvPr id="0" name=""/>
        <dsp:cNvSpPr/>
      </dsp:nvSpPr>
      <dsp:spPr>
        <a:xfrm>
          <a:off x="2448420" y="357126"/>
          <a:ext cx="3456583" cy="22419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ПАЦИЕНТА</a:t>
          </a:r>
        </a:p>
      </dsp:txBody>
      <dsp:txXfrm>
        <a:off x="2448420" y="357126"/>
        <a:ext cx="3456583" cy="2241995"/>
      </dsp:txXfrm>
    </dsp:sp>
    <dsp:sp modelId="{D7A39DC3-9F4A-4D32-87F6-28D18A3FB9C0}">
      <dsp:nvSpPr>
        <dsp:cNvPr id="0" name=""/>
        <dsp:cNvSpPr/>
      </dsp:nvSpPr>
      <dsp:spPr>
        <a:xfrm>
          <a:off x="0" y="3093592"/>
          <a:ext cx="2442193" cy="19474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</a:t>
          </a:r>
        </a:p>
      </dsp:txBody>
      <dsp:txXfrm>
        <a:off x="0" y="3093592"/>
        <a:ext cx="2442193" cy="1947442"/>
      </dsp:txXfrm>
    </dsp:sp>
    <dsp:sp modelId="{CEDD19B8-6B62-4531-B74D-937C7A149138}">
      <dsp:nvSpPr>
        <dsp:cNvPr id="0" name=""/>
        <dsp:cNvSpPr/>
      </dsp:nvSpPr>
      <dsp:spPr>
        <a:xfrm>
          <a:off x="2952513" y="3165600"/>
          <a:ext cx="2442193" cy="19412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ПАССИВНОЕ</a:t>
          </a:r>
        </a:p>
      </dsp:txBody>
      <dsp:txXfrm>
        <a:off x="2952513" y="3165600"/>
        <a:ext cx="2442193" cy="1941214"/>
      </dsp:txXfrm>
    </dsp:sp>
    <dsp:sp modelId="{ED4D27A1-8931-4E49-91BC-E606F9004E0E}">
      <dsp:nvSpPr>
        <dsp:cNvPr id="0" name=""/>
        <dsp:cNvSpPr/>
      </dsp:nvSpPr>
      <dsp:spPr>
        <a:xfrm>
          <a:off x="5910670" y="3111981"/>
          <a:ext cx="2442193" cy="19412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ВЫНУЖДЕННОЕ</a:t>
          </a:r>
        </a:p>
      </dsp:txBody>
      <dsp:txXfrm>
        <a:off x="5910670" y="3111981"/>
        <a:ext cx="2442193" cy="194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FC93-D83D-458D-A57F-C57D4F4DC5CC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F800-EF8C-48B9-9A97-A1D0CE6A6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2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1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57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055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8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0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1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9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2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A%D0%B0%D1%80%D1%82%D0%B8%D0%BD%D0%BA%D0%B8%20%D0%BF%D0%B0%D1%86%D0%B8%D0%B5%D0%BD%D1%82%D1%8B&amp;fp=1&amp;pos=38&amp;uinfo=ww-1226-wh-612-fw-1001-fh-448-pd-1&amp;rpt=simage&amp;img_url=http://volga.lentaregion.ru/wp-content/uploads/2011/07/obstruktivnyi_sindrom_3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cenna-nsk.ru/files/gallery/50_bi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efferent.com.ua/pictures/10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www.mma.ru/show.php?size=large&amp;id=2561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u7.ru/upload/Image/2011/october/pedagogicheski_process/9_800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images.google.ru/imgres?imgurl=http://www.statiy.ru/data/articles/18951/1.jpg&amp;imgrefurl=http://www.statiy.ru/index.php?mod=articles&amp;act=show&amp;id_article=18951&amp;usg=__6Ia62Yck9T9Imojda2khk8qBinE=&amp;h=163&amp;w=250&amp;sz=45&amp;hl=ru&amp;start=1&amp;zoom=1&amp;itbs=1&amp;tbnid=DeVZ6HMr6P7O2M:&amp;tbnh=72&amp;tbnw=111&amp;prev=/images?q=%D0%BF%D0%B0%D1%81%D1%81%D0%B8%D0%B2%D0%BD%D0%BE%D0%B5+%D0%BF%D0%BE%D0%BB%D0%BE%D0%B6%D0%B5%D0%BD%D0%B8%D0%B5+%D0%B1%D0%BE%D0%BB%D1%8C%D0%BD%D0%BE%D0%B3%D0%BE&amp;hl=ru&amp;newwindow=1&amp;tbs=isch:1" TargetMode="External"/><Relationship Id="rId7" Type="http://schemas.openxmlformats.org/officeDocument/2006/relationships/hyperlink" Target="http://www.ortopeediaarstid.ee/upload/pildid/021pala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www.statiy.ru/data/articles/18951/1.jpg&amp;imgrefurl=http://www.statiy.ru/index.php?mod=articles&amp;act=show&amp;id_article=18951&amp;usg=__6Ia62Yck9T9Imojda2khk8qBinE=&amp;h=163&amp;w=250&amp;sz=45&amp;hl=ru&amp;start=1&amp;zoom=1&amp;itbs=1&amp;tbnid=DeVZ6HMr6P7O2M:&amp;tbnh=72&amp;tbnw=111&amp;prev=/images?q=%D0%BF%D0%B0%D1%81%D1%81%D0%B8%D0%B2%D0%BD%D0%BE%D0%B5+%D0%BF%D0%BE%D0%BB%D0%BE%D0%B6%D0%B5%D0%BD%D0%B8%D0%B5+%D0%BF%D0%B0%D1%86%D0%B8%D0%B5%D0%BD%D1%82%D0%B0&amp;hl=ru&amp;newwindow=1&amp;tbs=isch:1" TargetMode="External"/><Relationship Id="rId5" Type="http://schemas.openxmlformats.org/officeDocument/2006/relationships/hyperlink" Target="http://images.google.ru/imgres?imgurl=http://www.vitaminov.net/img-spub/2093370057.jpg&amp;imgrefurl=http://www.vitaminov.net/rus-nurse_guide-patients-reception_regulation-10154.html&amp;usg=__pJ8VY9LqF9UPOsr0z3I2pm6V9vc=&amp;h=163&amp;w=250&amp;sz=45&amp;hl=ru&amp;start=12&amp;zoom=1&amp;itbs=1&amp;tbnid=DeVZ6HMr6P7O2M:&amp;tbnh=72&amp;tbnw=111&amp;prev=/images?q=%D0%BF%D0%BE%D0%BB%D0%BE%D0%B6%D0%B5%D0%BD%D0%B8%D0%B5+%D0%B1%D0%BE%D0%BB%D1%8C%D0%BD%D0%BE%D0%B3%D0%BE&amp;hl=ru&amp;newwindow=1&amp;biw=1276&amp;bih=597&amp;tbs=isch:1" TargetMode="External"/><Relationship Id="rId4" Type="http://schemas.openxmlformats.org/officeDocument/2006/relationships/hyperlink" Target="http://images.google.ru/imgres?imgurl=http://www.statiy.ru/data/articles/18951/1.jpg&amp;imgrefurl=http://www.statiy.ru/index.php?mod=articles&amp;act=show&amp;id_article=18951&amp;usg=__6Ia62Yck9T9Imojda2khk8qBinE=&amp;h=163&amp;w=250&amp;sz=45&amp;hl=ru&amp;start=1&amp;zoom=1&amp;itbs=1&amp;tbnid=DeVZ6HMr6P7O2M:&amp;tbnh=72&amp;tbnw=111&amp;prev=/images?q=%D0%B0%D0%BA%D1%82%D0%B8%D0%B2%D0%BD%D0%BE%D0%B5+%D0%BF%D0%BE%D0%BB%D0%BE%D0%B6%D0%B5%D0%BD%D0%B8%D0%B5+%D0%B1%D0%BE%D0%BB%D1%8C%D0%BD%D0%BE%D0%B3%D0%BE&amp;hl=ru&amp;newwindow=1&amp;biw=1276&amp;bih=597&amp;tbs=isch: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plaintest.com/i/2.jpg&amp;imgrefurl=http://www.plaintest.com/general/position&amp;usg=__EFqFMnCHzayUqKhQAGM8tSXHQlM=&amp;h=1095&amp;w=500&amp;sz=120&amp;hl=ru&amp;start=1&amp;zoom=1&amp;itbs=1&amp;tbnid=4_FXXLzicE15AM:&amp;tbnh=150&amp;tbnw=68&amp;prev=/images?q=%D0%B2%D1%8B%D0%BD%D1%83%D0%B6%D0%B4%D0%B5%D0%BD%D0%BD%D0%BE%D0%B5+%D0%BF%D0%BE%D0%BB%D0%BE%D0%B6%D0%B5%D0%BD%D0%B8%D0%B5+%D0%B1%D0%BE%D0%BB%D1%8C%D0%BD%D0%BE%D0%B3%D0%BE&amp;hl=ru&amp;newwindow=1&amp;tbs=isch: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http://images.google.ru/imgres?imgurl=http://www.plaintest.com/i/1.jpg&amp;imgrefurl=http://www.plaintest.com/general/position&amp;usg=__BubrPcj0H4tOH3yaRNhA4_Xe9EA=&amp;h=795&amp;w=500&amp;sz=59&amp;hl=ru&amp;start=2&amp;zoom=1&amp;itbs=1&amp;tbnid=jANoWUnG86BfPM:&amp;tbnh=143&amp;tbnw=90&amp;prev=/images?q=%D0%B2%D1%8B%D0%BD%D1%83%D0%B6%D0%B4%D0%B5%D0%BD%D0%BD%D0%BE%D0%B5+%D0%BF%D0%BE%D0%BB%D0%BE%D0%B6%D0%B5%D0%BD%D0%B8%D0%B5+%D0%B1%D0%BE%D0%BB%D1%8C%D0%BD%D0%BE%D0%B3%D0%BE&amp;hl=ru&amp;newwindow=1&amp;tbs=isch: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lekmed.ru/images/book/p-insulta/p-insulta-6.gif&amp;imgrefurl=http://lekmed.ru/info/arhivy/posle-perenesennogo-insylta_5.html&amp;usg=__KA6UjZl93nu8crzwtohEjAoZyeY=&amp;h=277&amp;w=529&amp;sz=11&amp;hl=ru&amp;start=23&amp;zoom=1&amp;itbs=1&amp;tbnid=S6LUYHQE5bEPdM:&amp;tbnh=69&amp;tbnw=132&amp;prev=/images?q=%D0%BF%D0%BE%D0%BB%D0%BE%D0%B6%D0%B5%D0%BD%D0%B8%D0%B5+%D0%B1%D0%BE%D0%BB%D1%8C%D0%BD%D0%BE%D0%B3%D0%BE&amp;start=20&amp;hl=ru&amp;newwindow=1&amp;sa=N&amp;biw=1276&amp;bih=597&amp;ndsp=20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Понятие о безопасной больничной среде для пациентов и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5105400"/>
            <a:ext cx="4953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1085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6012160" cy="633670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устранением отрицательных эмоций, которые могут быть вызваны у пациентов видом медицинских инструментов, предметов ухода, испачканных кровью и выделениями;</a:t>
            </a:r>
          </a:p>
          <a:p>
            <a:pPr lvl="0"/>
            <a:r>
              <a:rPr lang="ru-RU" dirty="0"/>
              <a:t>обеспечение соответствующей обстановки и психологической поддержки при проведении каждой манипуляции;</a:t>
            </a:r>
          </a:p>
          <a:p>
            <a:pPr lvl="0"/>
            <a:r>
              <a:rPr lang="ru-RU" dirty="0"/>
              <a:t>рациональное заполнение палат;</a:t>
            </a:r>
          </a:p>
          <a:p>
            <a:r>
              <a:rPr lang="ru-RU" dirty="0"/>
              <a:t>обеспечение тишины во время дневного и ночного отдыха пациентов</a:t>
            </a:r>
          </a:p>
        </p:txBody>
      </p:sp>
      <p:pic>
        <p:nvPicPr>
          <p:cNvPr id="26626" name="Picture 2" descr="http://www.picturesof.net/_images_300/Picture_Bloody_Catheter_and_Syringe_in_This_Medical_Stock_Photo_110816-163638-259001.jpg"/>
          <p:cNvPicPr>
            <a:picLocks noChangeAspect="1" noChangeArrowheads="1"/>
          </p:cNvPicPr>
          <p:nvPr/>
        </p:nvPicPr>
        <p:blipFill>
          <a:blip r:embed="rId2" cstate="print"/>
          <a:srcRect l="20160" b="12861"/>
          <a:stretch>
            <a:fillRect/>
          </a:stretch>
        </p:blipFill>
        <p:spPr bwMode="auto">
          <a:xfrm>
            <a:off x="5721846" y="1052736"/>
            <a:ext cx="3422154" cy="2664296"/>
          </a:xfrm>
          <a:prstGeom prst="rect">
            <a:avLst/>
          </a:prstGeom>
          <a:noFill/>
        </p:spPr>
      </p:pic>
      <p:pic>
        <p:nvPicPr>
          <p:cNvPr id="26628" name="Picture 4" descr="http://cdn.trinixy.ru/pics2/20070808/sssr_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011" y="4051919"/>
            <a:ext cx="3541989" cy="280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nginamed.ru/wp-content/uploads/2014/12/laringit3.jpg"/>
          <p:cNvPicPr>
            <a:picLocks noChangeAspect="1" noChangeArrowheads="1"/>
          </p:cNvPicPr>
          <p:nvPr/>
        </p:nvPicPr>
        <p:blipFill>
          <a:blip r:embed="rId2" cstate="print"/>
          <a:srcRect r="25776"/>
          <a:stretch>
            <a:fillRect/>
          </a:stretch>
        </p:blipFill>
        <p:spPr bwMode="auto">
          <a:xfrm>
            <a:off x="5255568" y="2132856"/>
            <a:ext cx="3888432" cy="3609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792088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652120" cy="5233768"/>
          </a:xfrm>
        </p:spPr>
        <p:txBody>
          <a:bodyPr/>
          <a:lstStyle/>
          <a:p>
            <a:r>
              <a:rPr lang="ru-RU" dirty="0"/>
              <a:t>Сдержанность и внешнее спокойствие медперсонала оказывает положительное воздействие на пациента. Неосторожно сказанная фраза может нанести больному непоправимый вред, значительно снизить эффективность всех проводимых в дальнейшем лечебных мероприятий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268760"/>
            <a:ext cx="4932040" cy="5305776"/>
          </a:xfrm>
        </p:spPr>
        <p:txBody>
          <a:bodyPr>
            <a:normAutofit/>
          </a:bodyPr>
          <a:lstStyle/>
          <a:p>
            <a:r>
              <a:rPr lang="ru-RU" dirty="0"/>
              <a:t>М/с должна следить за своевременным отключением осветительных приборов, радио, телевизора во время дневного и ночного отдыха.  В каждом палатном отделении должно быть ночное освещение, при котором персонал может выполнять назначения пациенту, без нарушения покоя остальных. </a:t>
            </a:r>
          </a:p>
        </p:txBody>
      </p:sp>
      <p:pic>
        <p:nvPicPr>
          <p:cNvPr id="36868" name="Picture 4" descr="http://fpold.fedpress.ru/sites/fedpress/files/tvergiles/news/bolnica_1.jpg"/>
          <p:cNvPicPr>
            <a:picLocks noChangeAspect="1" noChangeArrowheads="1"/>
          </p:cNvPicPr>
          <p:nvPr/>
        </p:nvPicPr>
        <p:blipFill>
          <a:blip r:embed="rId2" cstate="print"/>
          <a:srcRect l="23301"/>
          <a:stretch>
            <a:fillRect/>
          </a:stretch>
        </p:blipFill>
        <p:spPr bwMode="auto">
          <a:xfrm>
            <a:off x="0" y="1556792"/>
            <a:ext cx="438336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864096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008112"/>
          </a:xfrm>
        </p:spPr>
        <p:txBody>
          <a:bodyPr/>
          <a:lstStyle/>
          <a:p>
            <a:r>
              <a:rPr lang="ru-RU" dirty="0"/>
              <a:t>Особое внимание нужно обращать на обстановку в операционных и перевязочных. </a:t>
            </a:r>
          </a:p>
        </p:txBody>
      </p:sp>
      <p:pic>
        <p:nvPicPr>
          <p:cNvPr id="37890" name="Picture 2" descr="http://www.scrkb.ru/images/otdeleniya/hirur_otd_poliklin/image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477000" cy="436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2736304"/>
          </a:xfrm>
        </p:spPr>
        <p:txBody>
          <a:bodyPr/>
          <a:lstStyle/>
          <a:p>
            <a:r>
              <a:rPr lang="ru-RU" dirty="0"/>
              <a:t>Борьба с болью – одна из основных проблем пациентов. Поэтому все манипуляции должны проводиться чрезвычайно осторожно с применением во всех возможных случаях современных способов обезболивания и с предварительной подготовкой пациента.</a:t>
            </a:r>
          </a:p>
        </p:txBody>
      </p:sp>
      <p:pic>
        <p:nvPicPr>
          <p:cNvPr id="38914" name="Picture 2" descr="http://img0.liveinternet.ru/images/attach/c/8/125/285/125285140_4682845_mka6SFHO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2952328" cy="2952328"/>
          </a:xfrm>
          <a:prstGeom prst="rect">
            <a:avLst/>
          </a:prstGeom>
          <a:noFill/>
        </p:spPr>
      </p:pic>
      <p:pic>
        <p:nvPicPr>
          <p:cNvPr id="38916" name="Picture 4" descr="https://the-challenger.ru/wp-content/uploads/2015/10/getty_rf_photo_of_woman_icing_her_l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93096"/>
            <a:ext cx="4248472" cy="288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224136"/>
          </a:xfrm>
        </p:spPr>
        <p:txBody>
          <a:bodyPr/>
          <a:lstStyle/>
          <a:p>
            <a:r>
              <a:rPr lang="ru-RU" dirty="0"/>
              <a:t>Лечебное питание является одним из методов комплексной терапии</a:t>
            </a:r>
          </a:p>
        </p:txBody>
      </p:sp>
      <p:pic>
        <p:nvPicPr>
          <p:cNvPr id="39938" name="Picture 2" descr="https://im1-tub-ru.yandex.net/i?id=a27535abe018006207dcb72addeeafdf&amp;n=33&amp;h=215&amp;w=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4896544" cy="355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325112"/>
          </a:xfrm>
        </p:spPr>
        <p:txBody>
          <a:bodyPr/>
          <a:lstStyle/>
          <a:p>
            <a:r>
              <a:rPr lang="ru-RU" dirty="0"/>
              <a:t>Нельзя выдавать пациенту на руки результаты исследований, анализов. Их передают непосредственно лечащему врачу и приклеивают к истории болезни. Пациенты не должны иметь возможности знакомиться с  историей болезни.</a:t>
            </a:r>
          </a:p>
        </p:txBody>
      </p:sp>
      <p:pic>
        <p:nvPicPr>
          <p:cNvPr id="40962" name="Picture 2" descr="https://im3-tub-ru.yandex.net/i?id=f16c21aa44650bf46a9fb78e7600d073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591087" cy="305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тяжелобольному при физиологических отправлениях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Следует отгородить его ширмой, чтобы оградить от неприятных эмоций остальных пациентов, и уменьшить отрицательные  эмоции самого пациента, страдающего от своей беспомощности</a:t>
            </a:r>
          </a:p>
        </p:txBody>
      </p:sp>
      <p:pic>
        <p:nvPicPr>
          <p:cNvPr id="41986" name="Picture 2" descr="http://dematom.com/images/2011/06/16/374589-da_nastupit_sudnyi_deni.jpg"/>
          <p:cNvPicPr>
            <a:picLocks noChangeAspect="1" noChangeArrowheads="1"/>
          </p:cNvPicPr>
          <p:nvPr/>
        </p:nvPicPr>
        <p:blipFill>
          <a:blip r:embed="rId2" cstate="print"/>
          <a:srcRect l="8952" t="9132" r="10475" b="24525"/>
          <a:stretch>
            <a:fillRect/>
          </a:stretch>
        </p:blipFill>
        <p:spPr bwMode="auto">
          <a:xfrm>
            <a:off x="2987824" y="4149080"/>
            <a:ext cx="3456384" cy="2288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Правила внутреннего распорядка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/>
              <a:t>Правила внутреннего распорядка состоят в соблюдении установленного в отделении режима дня, который обеспечивает пациентам своевременное питание, выполнение гигиенических и лечебно-диагностических мероприятий, полноценный отдых, а также способствует поддержанию соответствующего санитарного состояния в палатах (отделении).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пациента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400600"/>
          </a:xfrm>
        </p:spPr>
        <p:txBody>
          <a:bodyPr>
            <a:normAutofit/>
          </a:bodyPr>
          <a:lstStyle/>
          <a:p>
            <a:r>
              <a:rPr lang="ru-RU" dirty="0"/>
              <a:t>Безопасность пациентов – это раздел современной медицины и политики здравоохранения, который занимается мониторингом и анализом негативных последствий, вызванных воздействием лечения, применения лекарственных средств или медицинских технологий.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Правила безопасности при выполнении манипуляций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73728"/>
          </a:xfrm>
        </p:spPr>
        <p:txBody>
          <a:bodyPr>
            <a:normAutofit/>
          </a:bodyPr>
          <a:lstStyle/>
          <a:p>
            <a:r>
              <a:rPr lang="ru-RU" dirty="0"/>
              <a:t>С целью снижения риска возникновения осложнений в результате проведенных манипуляций и процедур больной должен знать о возможных последствиях при несоблюдении правил поведения после них.</a:t>
            </a:r>
          </a:p>
          <a:p>
            <a:endParaRPr lang="ru-RU" dirty="0"/>
          </a:p>
        </p:txBody>
      </p:sp>
      <p:pic>
        <p:nvPicPr>
          <p:cNvPr id="6146" name="Picture 2" descr="http://medistok.ru/wp-content/uploads/2015/07/Lechenie-botulizma-dolzhno-provoditsya-isklyuchitelno-v-usloviyah-reanima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86680"/>
            <a:ext cx="4176464" cy="2871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904656"/>
          </a:xfrm>
        </p:spPr>
        <p:txBody>
          <a:bodyPr>
            <a:normAutofit/>
          </a:bodyPr>
          <a:lstStyle/>
          <a:p>
            <a:r>
              <a:rPr lang="ru-RU" dirty="0"/>
              <a:t>Сестринские вмешательства, направленные на снижение риска падений, травм, ожогов, пищевых отравлений и поражений электрическим током во время проведения процедур, должны быть сконцентрированы на выявлении пациентов с высоким риском несчастных случаев.</a:t>
            </a:r>
          </a:p>
          <a:p>
            <a:r>
              <a:rPr lang="ru-RU" dirty="0"/>
              <a:t>Для профилактики ИСМП м/с должна соблюдать режим инфекционной безопасности и личной гигиены пациента. </a:t>
            </a:r>
          </a:p>
        </p:txBody>
      </p:sp>
      <p:pic>
        <p:nvPicPr>
          <p:cNvPr id="63490" name="Picture 2" descr="https://im2-tub-ru.yandex.net/i?id=c67f8b2b65f93093ec7d56e08741dcd0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4810124"/>
            <a:ext cx="3076575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36815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Кровать больного, санузел должны быть оборудованы звонками для экстренного вызова</a:t>
            </a:r>
          </a:p>
        </p:txBody>
      </p:sp>
      <p:pic>
        <p:nvPicPr>
          <p:cNvPr id="81922" name="Picture 2" descr="http://s00.yaplakal.com/pics/pics_preview/4/3/2/1778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576397" cy="2682298"/>
          </a:xfrm>
          <a:prstGeom prst="rect">
            <a:avLst/>
          </a:prstGeom>
          <a:noFill/>
        </p:spPr>
      </p:pic>
      <p:pic>
        <p:nvPicPr>
          <p:cNvPr id="81924" name="Picture 4" descr="http://www.ovc.ru/site.aspx?IID=2470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2962300" cy="29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440160"/>
          </a:xfrm>
        </p:spPr>
        <p:txBody>
          <a:bodyPr/>
          <a:lstStyle/>
          <a:p>
            <a:r>
              <a:rPr lang="ru-RU" dirty="0"/>
              <a:t>Для предупреждения падений в отделениях ЛПУ не должно быть высоких порогов, проводов и других предметов на полу</a:t>
            </a:r>
          </a:p>
        </p:txBody>
      </p:sp>
      <p:pic>
        <p:nvPicPr>
          <p:cNvPr id="74754" name="Picture 2" descr="http://gidpostroyki.ru/wp-content/uploads/2013/05/%D0%9C%D0%B5%D0%B6%D0%BA%D0%BE%D0%BC%D0%BD%D0%B0%D1%82%D0%BD%D1%8B%D0%B5-%D0%B4%D0%B2%D0%B5%D1%80%D0%B8-%D1%81-%D0%BF%D0%BE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536504" cy="340237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483768" y="3284984"/>
            <a:ext cx="4536504" cy="3384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008112"/>
          </a:xfrm>
        </p:spPr>
        <p:txBody>
          <a:bodyPr/>
          <a:lstStyle/>
          <a:p>
            <a:r>
              <a:rPr lang="ru-RU" dirty="0"/>
              <a:t>Лестницы и коридоры должны быть хорошо освещены</a:t>
            </a:r>
          </a:p>
        </p:txBody>
      </p:sp>
      <p:pic>
        <p:nvPicPr>
          <p:cNvPr id="73730" name="Picture 2" descr="http://500lux.ru/images/t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760640" cy="3838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872208"/>
          </a:xfrm>
        </p:spPr>
        <p:txBody>
          <a:bodyPr/>
          <a:lstStyle/>
          <a:p>
            <a:r>
              <a:rPr lang="ru-RU" dirty="0"/>
              <a:t>Ослабленных больных и пациентов с нарушениями координации следует приучать пользоваться перилами, поручнями, опорными ручками, ходунками</a:t>
            </a:r>
          </a:p>
        </p:txBody>
      </p:sp>
      <p:pic>
        <p:nvPicPr>
          <p:cNvPr id="72706" name="Picture 2" descr="http://picaboom.ru/wp-content/gallery/73-lat/0003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4824536" cy="3226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872208"/>
          </a:xfrm>
        </p:spPr>
        <p:txBody>
          <a:bodyPr/>
          <a:lstStyle/>
          <a:p>
            <a:r>
              <a:rPr lang="ru-RU" dirty="0"/>
              <a:t>Все средства передвижения больного, имеющие колеса: каталки, кресла-каталки, функциональные кровати должны иметь функционирующие тормоза</a:t>
            </a:r>
          </a:p>
        </p:txBody>
      </p:sp>
      <p:pic>
        <p:nvPicPr>
          <p:cNvPr id="71684" name="Picture 4" descr="https://im1-tub-ru.yandex.net/i?id=56e1f96829f014e0d99be09fef6f01d4&amp;n=33&amp;h=215&amp;w=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95132"/>
            <a:ext cx="4176464" cy="3117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66429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Следует периодически проверять состояние стекол очков у пациентов со слабым зрением и их соответствие потребности больного.</a:t>
            </a:r>
          </a:p>
          <a:p>
            <a:pPr lvl="0"/>
            <a:r>
              <a:rPr lang="ru-RU" dirty="0"/>
              <a:t>Необходимо периодически проверять качество работы слухового аппарата у плохо слышащих пациентов.</a:t>
            </a:r>
          </a:p>
          <a:p>
            <a:endParaRPr lang="ru-RU" dirty="0"/>
          </a:p>
        </p:txBody>
      </p:sp>
      <p:pic>
        <p:nvPicPr>
          <p:cNvPr id="70658" name="Picture 2" descr="https://im1-tub-ru.yandex.net/i?id=ab870a16a026e31b7babdaf500cfa5bf&amp;n=33&amp;h=215&amp;w=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2933700" cy="2047876"/>
          </a:xfrm>
          <a:prstGeom prst="rect">
            <a:avLst/>
          </a:prstGeom>
          <a:noFill/>
        </p:spPr>
      </p:pic>
      <p:pic>
        <p:nvPicPr>
          <p:cNvPr id="70660" name="Picture 4" descr="https://im1-tub-ru.yandex.net/i?id=626b20a211eb9150e8e10837c9e6a8eb&amp;n=33&amp;h=215&amp;w=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0480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656184"/>
          </a:xfrm>
        </p:spPr>
        <p:txBody>
          <a:bodyPr/>
          <a:lstStyle/>
          <a:p>
            <a:r>
              <a:rPr lang="ru-RU" dirty="0"/>
              <a:t>Ослабленные и престарелые пациенты должны пользоваться туалетом, не закрывая дверь на задвижку</a:t>
            </a:r>
          </a:p>
        </p:txBody>
      </p:sp>
      <p:pic>
        <p:nvPicPr>
          <p:cNvPr id="69634" name="Picture 2" descr="https://im1-tub-ru.yandex.net/i?id=9fd19baf31df3f5490e9db27dba7c629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19842"/>
            <a:ext cx="4608512" cy="307711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979712" y="2996952"/>
            <a:ext cx="4536504" cy="3384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8417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Чтобы избежать падения пациента с кровати, пользуются кроватями, имеющими боковые бортики.</a:t>
            </a:r>
          </a:p>
        </p:txBody>
      </p:sp>
      <p:pic>
        <p:nvPicPr>
          <p:cNvPr id="4" name="Рисунок 3" descr="fall mat safety produc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67240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ide rail safety m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73151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больничная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8686800" cy="3744416"/>
          </a:xfrm>
        </p:spPr>
        <p:txBody>
          <a:bodyPr>
            <a:normAutofit/>
          </a:bodyPr>
          <a:lstStyle/>
          <a:p>
            <a:r>
              <a:rPr lang="ru-RU" dirty="0"/>
              <a:t>Организация работы любого стационара направлена на то, чтобы создать безопасную среду – как для своих пациентов, так и для медицинских работников.</a:t>
            </a:r>
          </a:p>
          <a:p>
            <a:r>
              <a:rPr lang="ru-RU" b="1" dirty="0"/>
              <a:t>Безопасной больничной средой</a:t>
            </a:r>
            <a:r>
              <a:rPr lang="ru-RU" dirty="0"/>
              <a:t> называется среда, которая в наиболее полной мере обеспечивает пациенту и медицинскому работнику условия комфорта и безопасности, позволяющие эффективно удовлетворять все свои жизненно важные потребности.</a:t>
            </a:r>
          </a:p>
          <a:p>
            <a:endParaRPr lang="ru-RU" dirty="0"/>
          </a:p>
        </p:txBody>
      </p:sp>
      <p:pic>
        <p:nvPicPr>
          <p:cNvPr id="1026" name="Picture 2" descr="http://www.gcstolica.ru/images/ustanovkaboln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43368"/>
            <a:ext cx="3744416" cy="211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376264"/>
          </a:xfrm>
        </p:spPr>
        <p:txBody>
          <a:bodyPr/>
          <a:lstStyle/>
          <a:p>
            <a:r>
              <a:rPr lang="ru-RU" dirty="0"/>
              <a:t>При вставании из ванны или усаживании в нее пациент не должен пользоваться в качестве поручня кранами, трубами водопровода. В случаях срыва крана или отрыва трубы пациент может получить ожоги</a:t>
            </a:r>
          </a:p>
        </p:txBody>
      </p:sp>
      <p:pic>
        <p:nvPicPr>
          <p:cNvPr id="67586" name="Picture 2" descr="http://www.o-vannoy.ru/images/article/orig/2015/01/poruchni-dlya-invalidov-v-vannoj-komnate-i-tualet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6191250" cy="231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304256"/>
          </a:xfrm>
        </p:spPr>
        <p:txBody>
          <a:bodyPr/>
          <a:lstStyle/>
          <a:p>
            <a:pPr lvl="0"/>
            <a:r>
              <a:rPr lang="ru-RU" dirty="0"/>
              <a:t>В связи с плохой температурной чувствительностью кожи пациента при ряде заболеваний температуру воды в ванной необходимо измерять не рукой, а водным термометром.</a:t>
            </a:r>
          </a:p>
        </p:txBody>
      </p:sp>
      <p:pic>
        <p:nvPicPr>
          <p:cNvPr id="66562" name="Picture 2" descr="https://im3-tub-ru.yandex.net/i?id=318730b80938b03dd22ce40c4a816f33&amp;n=33&amp;h=197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21088"/>
            <a:ext cx="457200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512168"/>
          </a:xfrm>
        </p:spPr>
        <p:txBody>
          <a:bodyPr/>
          <a:lstStyle/>
          <a:p>
            <a:pPr lvl="0"/>
            <a:r>
              <a:rPr lang="ru-RU" dirty="0"/>
              <a:t>Пациентам, страдающим недержанием мочи и  кала, нельзя пользоваться электрической грелкой, во избежание </a:t>
            </a:r>
            <a:r>
              <a:rPr lang="ru-RU" dirty="0" err="1"/>
              <a:t>электротравм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5538" name="Picture 2" descr="http://www.medspros.ru/i/product_i/979_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010150" cy="4219575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979712" y="2996952"/>
            <a:ext cx="4536504" cy="33843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12368"/>
          </a:xfrm>
        </p:spPr>
        <p:txBody>
          <a:bodyPr/>
          <a:lstStyle/>
          <a:p>
            <a:pPr lvl="0"/>
            <a:r>
              <a:rPr lang="ru-RU" dirty="0"/>
              <a:t>Пациенты с нарушениями глотания должны есть и пить в присутствии второго лица.</a:t>
            </a:r>
          </a:p>
          <a:p>
            <a:pPr lvl="0"/>
            <a:r>
              <a:rPr lang="ru-RU" dirty="0"/>
              <a:t> Следует прятать спички от пациентов, страдающих слабоумием.</a:t>
            </a:r>
          </a:p>
          <a:p>
            <a:pPr lvl="0"/>
            <a:r>
              <a:rPr lang="ru-RU" dirty="0"/>
              <a:t>Нельзя курить, включать электроприборы рядом с больными, использующими кислородную подушку.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0668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Режимы двигательной активности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СТРОГИЙ ПОСТЕЛЬНЫЙ</a:t>
            </a:r>
          </a:p>
        </p:txBody>
      </p:sp>
      <p:pic>
        <p:nvPicPr>
          <p:cNvPr id="12291" name="i-main-pic" descr="Картинка 4 из 11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73238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i-main-pic" descr="Картинка 34 из 113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773238"/>
            <a:ext cx="3648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u="sng" dirty="0"/>
              <a:t>Строгий постельный 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Назначают пациентам в остром периоде тяжелых заболеваний (инфаркт миокарда, нестабильная стенокардия, инсульт) </a:t>
            </a:r>
          </a:p>
          <a:p>
            <a:pPr>
              <a:buNone/>
            </a:pPr>
            <a:r>
              <a:rPr lang="ru-RU" dirty="0"/>
              <a:t>   Пациенту категорически запрещается не только вставать, но и садиться, а в некоторых случаях и поворачиваться в постели. Все санитарно-гигиенические мероприятия ( санитарная обработка пациента, смена белья, подача судна и мочеприемника) , а также кормление осуществляется только с помощью м/с. </a:t>
            </a:r>
          </a:p>
          <a:p>
            <a:pPr>
              <a:buNone/>
            </a:pPr>
            <a:r>
              <a:rPr lang="ru-RU" dirty="0"/>
              <a:t>   Особенно осторожными и аккуратными должны быть действия медперсонала  при транспортировке таких пациентов и выполнении лечебных и диагностических мероприятий. Длительность строгого постельного режима каждому пациенту индивидуально устанавливает врач, в зависимости от особенностей течения его заболевания.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ПОСТЕЛЬНЫЙ РЕЖИМ</a:t>
            </a:r>
          </a:p>
        </p:txBody>
      </p:sp>
      <p:pic>
        <p:nvPicPr>
          <p:cNvPr id="11267" name="i-main-pic" descr="Картинка 5 из 113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66888"/>
            <a:ext cx="7127875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r>
              <a:rPr lang="ru-RU" u="sng" dirty="0"/>
              <a:t>Постельный режим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pPr lvl="0">
              <a:buNone/>
            </a:pPr>
            <a:r>
              <a:rPr lang="ru-RU" dirty="0"/>
              <a:t>   характеризуется несколько большей активностью пациента в постели: разрешается поворачиваться,</a:t>
            </a:r>
          </a:p>
          <a:p>
            <a:pPr lvl="0"/>
            <a:r>
              <a:rPr lang="ru-RU" dirty="0"/>
              <a:t> под наблюдением врача или м/с выполнять легкие гимнастические упражнения, </a:t>
            </a:r>
          </a:p>
          <a:p>
            <a:pPr lvl="0"/>
            <a:r>
              <a:rPr lang="ru-RU" dirty="0"/>
              <a:t>все санитарно-гигиенические мероприятия  осуществляются м/с.</a:t>
            </a:r>
          </a:p>
          <a:p>
            <a:r>
              <a:rPr lang="ru-RU" dirty="0"/>
              <a:t>может  присаживаться на краю кровати, опустив  ноги или на стул для приема пищи, проведения утреннего туалета.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ПАЛАТНЫЙ РЕЖИМ</a:t>
            </a:r>
            <a:endParaRPr lang="ru-RU" dirty="0"/>
          </a:p>
        </p:txBody>
      </p:sp>
      <p:pic>
        <p:nvPicPr>
          <p:cNvPr id="6" name="i-main-pic" descr="Картинка 92 из 1139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362611"/>
          </a:xfrm>
        </p:spPr>
        <p:txBody>
          <a:bodyPr/>
          <a:lstStyle/>
          <a:p>
            <a:pPr lvl="0"/>
            <a:r>
              <a:rPr lang="ru-RU" sz="2400" dirty="0"/>
              <a:t>пациент много времени проводит в постели, но разрешается сидеть, вставать, ходить по палате. </a:t>
            </a:r>
          </a:p>
          <a:p>
            <a:pPr lvl="0"/>
            <a:r>
              <a:rPr lang="ru-RU" sz="2400" dirty="0"/>
              <a:t>Туалет, кормление, физиологические отправления осуществляются в палате.</a:t>
            </a:r>
          </a:p>
          <a:p>
            <a:endParaRPr lang="ru-RU" dirty="0"/>
          </a:p>
        </p:txBody>
      </p:sp>
      <p:pic>
        <p:nvPicPr>
          <p:cNvPr id="7" name="i-main-pic" descr="Картинка 37 из 113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09120"/>
            <a:ext cx="38884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больничная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880320"/>
          </a:xfrm>
        </p:spPr>
        <p:txBody>
          <a:bodyPr/>
          <a:lstStyle/>
          <a:p>
            <a:r>
              <a:rPr lang="ru-RU" dirty="0"/>
              <a:t>Если на больного человека факторы риска действуют только определенное время, то медперсонал подвержен их влиянию длительно, годами. В случае, когда медицинская сестра не знает, как защитить себя от их воздействия, неизбежен вред ее собственному здоровью</a:t>
            </a:r>
          </a:p>
        </p:txBody>
      </p:sp>
      <p:pic>
        <p:nvPicPr>
          <p:cNvPr id="91138" name="Picture 2" descr="http://boombob.ru/img/picture/Aug/28/f882b157c05a63b348e5f7d304f379cf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93704"/>
            <a:ext cx="61341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РЕЖИМ</a:t>
            </a:r>
          </a:p>
        </p:txBody>
      </p:sp>
      <p:pic>
        <p:nvPicPr>
          <p:cNvPr id="9219" name="i-main-pic" descr="Картинка 17 из 69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1412776"/>
            <a:ext cx="3384376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355976" y="2435766"/>
            <a:ext cx="4499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азрешается ходьба по коридору, подъем по лестнице, прогулки по территории больницы. Пациенты самостоятельно себя обслуживают: принимают пищу в столовой, ходят в туалет, принимают гигиеническую ванну или душ и т.д.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908050"/>
          <a:ext cx="8353425" cy="54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ПОЛОЖЕНИЕ</a:t>
            </a:r>
          </a:p>
        </p:txBody>
      </p:sp>
      <p:sp>
        <p:nvSpPr>
          <p:cNvPr id="14339" name="AutoShape 5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7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10" descr="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12" descr="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14" descr="&amp;t=1&amp;usg=__O2fC-QR9C24n4aRRgJjPLzMBnhA="/>
          <p:cNvSpPr>
            <a:spLocks noChangeAspect="1" noChangeArrowheads="1"/>
          </p:cNvSpPr>
          <p:nvPr/>
        </p:nvSpPr>
        <p:spPr bwMode="auto">
          <a:xfrm>
            <a:off x="3814763" y="2933700"/>
            <a:ext cx="1514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16" descr="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AutoShape 18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20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AutoShape 22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24" descr="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043363" y="3086100"/>
            <a:ext cx="105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9" name="i-main-pic" descr="Картинка 56 из 1139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1844675"/>
            <a:ext cx="526415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44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ВЫНУЖДЕННОЕ ПОЛОЖЕНИЕ</a:t>
            </a:r>
          </a:p>
        </p:txBody>
      </p:sp>
      <p:sp>
        <p:nvSpPr>
          <p:cNvPr id="15363" name="AutoShape 5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48150" y="2714625"/>
            <a:ext cx="647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AutoShape 7" descr="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43375" y="2747963"/>
            <a:ext cx="857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9" descr="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143375" y="2747963"/>
            <a:ext cx="857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6" name="Picture 1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276475"/>
            <a:ext cx="143939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3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276475"/>
            <a:ext cx="25781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276475"/>
            <a:ext cx="25781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ПАССИВНОЕ ПОЛОЖЕНИЕ</a:t>
            </a:r>
          </a:p>
        </p:txBody>
      </p:sp>
      <p:sp>
        <p:nvSpPr>
          <p:cNvPr id="16387" name="AutoShape 6" descr="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43350" y="3100388"/>
            <a:ext cx="1257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i-main-pic" descr="Картинка 89 из 223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4104455" cy="325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http://mth-sistema.ru/ln9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557338"/>
            <a:ext cx="38703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травматологическом отделении находится пациентка С., 42 года, с переломом нижней конечности. Состояние удовлетворительное, адекватное лечение проводится в течение 4 недель. Пациентка необщительна, замкнута, переживает, что придется менять работу из-за травмы. Много и часто ходит по коридору на костылях одна. Даже влажный пол после уборки ее не останавливает. </a:t>
            </a:r>
          </a:p>
          <a:p>
            <a:r>
              <a:rPr lang="ru-RU" dirty="0"/>
              <a:t>Какие факторы риска действуют на пациентку? Что можно предпринять в данном случае?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Эталон ответа на задачу №1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Сниженная реакция на социальное взаимодействие – беседа с психологом.</a:t>
            </a:r>
          </a:p>
          <a:p>
            <a:pPr lvl="0"/>
            <a:r>
              <a:rPr lang="ru-RU" dirty="0"/>
              <a:t>Риск повторной травмы в результате завышенной самооценки – провести беседу о необходимости оценивать ситуацию и избегать  опасности в пределах возможного, сделав акцент на соблюдении предосторожности при передвижении на костылях.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Задача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Пациентка неврологического отделения предъявляет жалобы на повышенную слабость, головокружение, шаткость при ходьбе. Говорит: «Хожу как пьяная, шатает из стороны в сторону. Иногда прошу, чтобы меня провожали до туалета, боюсь упаду».</a:t>
            </a:r>
          </a:p>
          <a:p>
            <a:r>
              <a:rPr lang="ru-RU" dirty="0"/>
              <a:t>Какие факторы риска действуют на пациентку? Что можно предпринять в данном случае?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Эталон ответа на задачу №2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Синдром стресса перемещения; нарушение чувства собственного достоинства – беседа с психологом.</a:t>
            </a:r>
          </a:p>
          <a:p>
            <a:pPr lvl="0"/>
            <a:r>
              <a:rPr lang="ru-RU" dirty="0"/>
              <a:t>Риск </a:t>
            </a:r>
            <a:r>
              <a:rPr lang="ru-RU" dirty="0" err="1"/>
              <a:t>травматизации</a:t>
            </a:r>
            <a:r>
              <a:rPr lang="ru-RU" dirty="0"/>
              <a:t> на фоне неврологической симптоматики – провести беседу о соблюдении правил перемещения, контролировать перемещения пациентки, предложить использовать приспособления для ходьбы (ходунки, трость).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Задача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Пациент К, 45 лет, руководитель фирмы, попал в кардиологическое отделение с жалобами на боли в сердце. Пациенту назначен строгий постельный режим. Даже находясь в кровати, пациент пытается всем указывать, что делать и очень обижается, когда сотрудники отделения не реагируют на его замечания.</a:t>
            </a:r>
          </a:p>
          <a:p>
            <a:r>
              <a:rPr lang="ru-RU" dirty="0"/>
              <a:t>Какие факторы риска действуют на пациента? Что можно предпринять в данном случае?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больничная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/>
              <a:t>Такая среда создается организацией и проведением определенных мероприятий. К ним относятся:</a:t>
            </a:r>
          </a:p>
          <a:p>
            <a:pPr>
              <a:buNone/>
            </a:pPr>
            <a:r>
              <a:rPr lang="ru-RU" dirty="0"/>
              <a:t>1. Режим инфекционной безопасности	</a:t>
            </a:r>
          </a:p>
          <a:p>
            <a:pPr>
              <a:buNone/>
            </a:pPr>
            <a:r>
              <a:rPr lang="ru-RU" dirty="0"/>
              <a:t>2. Мероприятия, обеспечивающие личную гигиену пациентов и медперсонала:</a:t>
            </a:r>
          </a:p>
          <a:p>
            <a:pPr lvl="0">
              <a:buNone/>
            </a:pPr>
            <a:r>
              <a:rPr lang="ru-RU" u="sng" dirty="0"/>
              <a:t>Личная гигиена пациента: </a:t>
            </a:r>
            <a:r>
              <a:rPr lang="ru-RU" dirty="0"/>
              <a:t>уход за кожей и слизистыми, своевременная смена нательного и постельного белья, профилактика пролежней, обеспечение судном и мочеприемником.</a:t>
            </a:r>
          </a:p>
          <a:p>
            <a:pPr lvl="0">
              <a:buNone/>
            </a:pPr>
            <a:r>
              <a:rPr lang="ru-RU" u="sng" dirty="0"/>
              <a:t>Личная гигиена медперсонала:</a:t>
            </a:r>
            <a:r>
              <a:rPr lang="ru-RU" dirty="0"/>
              <a:t> использование соответствующей спецодежды, чистота тела, обработка рук.</a:t>
            </a:r>
          </a:p>
          <a:p>
            <a:endParaRPr lang="ru-RU" sz="2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Эталон ответа на задачу №3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Измененная ролевая функция - общение с пациентом негромким голосом, только с положительной интонацией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  <a:p>
            <a:r>
              <a:rPr lang="ru-RU" dirty="0"/>
              <a:t>Учебник</a:t>
            </a:r>
          </a:p>
          <a:p>
            <a:r>
              <a:rPr lang="ru-RU" dirty="0"/>
              <a:t>Памятка для персонала по профилактике негативного влияния больничной среды </a:t>
            </a:r>
            <a:r>
              <a:rPr lang="ru-RU"/>
              <a:t>на пациентов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больничная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Лечебно-охранительный режим: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эмоциональной безопасности для пациентов и медперсонала 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внутреннего распорядка и выполнения манипуляций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безопасности при выполнении манипуляций (снижение риска травм, падений, поражений электрическим током, ожогов  и отравлений)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 рациональной двигательной активности (строгий постельный, постельный, полупостельный, палатный и общий режим)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биомеханики для безопасного передвижения пациента и медперсонала (транспортировка и перемещение пациента).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Лечебно-охранительный режим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16424" cy="5040560"/>
          </a:xfrm>
        </p:spPr>
        <p:txBody>
          <a:bodyPr>
            <a:normAutofit/>
          </a:bodyPr>
          <a:lstStyle/>
          <a:p>
            <a:r>
              <a:rPr lang="ru-RU" dirty="0"/>
              <a:t>это комплекс профилактических и лечебных мероприятий, направленных на обеспечение максимального физического и психического комфорта пациентов и медперсонала</a:t>
            </a:r>
          </a:p>
        </p:txBody>
      </p:sp>
      <p:pic>
        <p:nvPicPr>
          <p:cNvPr id="17410" name="Picture 2" descr="http://house.jofo.me/data/userfiles/106/images/286728-slider03_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767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Режим эмоциональной безопасности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028384" cy="4729712"/>
          </a:xfrm>
        </p:spPr>
        <p:txBody>
          <a:bodyPr>
            <a:normAutofit/>
          </a:bodyPr>
          <a:lstStyle/>
          <a:p>
            <a:r>
              <a:rPr lang="ru-RU" dirty="0"/>
              <a:t>Среда МО должна обеспечить пациенту психический покой, способствующий преодолению неблагоприятных факторов госпитализации: </a:t>
            </a:r>
          </a:p>
          <a:p>
            <a:r>
              <a:rPr lang="ru-RU" dirty="0"/>
              <a:t>страха и беспокойства перед исследованиями и лечением, </a:t>
            </a:r>
          </a:p>
          <a:p>
            <a:r>
              <a:rPr lang="ru-RU" dirty="0"/>
              <a:t>переживания от расставания с привычной домашней обстановкой,</a:t>
            </a:r>
          </a:p>
          <a:p>
            <a:r>
              <a:rPr lang="ru-RU" dirty="0"/>
              <a:t> трудностей приспособления к новой среде,</a:t>
            </a:r>
          </a:p>
          <a:p>
            <a:pPr>
              <a:buNone/>
            </a:pPr>
            <a:r>
              <a:rPr lang="ru-RU" dirty="0"/>
              <a:t>     окружающему медицинскому персоналу, соседям по палате. </a:t>
            </a:r>
          </a:p>
        </p:txBody>
      </p:sp>
      <p:pic>
        <p:nvPicPr>
          <p:cNvPr id="9218" name="Picture 2" descr="https://im2-tub-ru.yandex.net/i?id=dc817eedb612143500d0394dbb56a05d&amp;n=33&amp;h=215&amp;w=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283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2114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эмоциональной безопасности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80728"/>
            <a:ext cx="5976664" cy="587727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поддержание тишины, спокойной и доброжелательной обстановки в отделении;</a:t>
            </a:r>
          </a:p>
          <a:p>
            <a:pPr lvl="0"/>
            <a:r>
              <a:rPr lang="ru-RU" dirty="0"/>
              <a:t>общение с пациентом негромким голосом, только с положительной интонацией;</a:t>
            </a:r>
          </a:p>
          <a:p>
            <a:pPr lvl="0"/>
            <a:r>
              <a:rPr lang="ru-RU" dirty="0"/>
              <a:t>создание удобного интерьера, наличие помещений для отдыха и посещений пациентов близкими;</a:t>
            </a:r>
          </a:p>
          <a:p>
            <a:pPr lvl="0"/>
            <a:r>
              <a:rPr lang="ru-RU" dirty="0"/>
              <a:t>организация досуга пациентов, обеспечение возможности заняться какой-либо доступной деятельностью, например, чтением; вязанием, просмотром телепередач;</a:t>
            </a:r>
          </a:p>
          <a:p>
            <a:endParaRPr lang="ru-RU" dirty="0"/>
          </a:p>
        </p:txBody>
      </p:sp>
      <p:pic>
        <p:nvPicPr>
          <p:cNvPr id="33794" name="Picture 2" descr="http://www.expo-pages.com/content/files/1036/images/photo_52_large_5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25" y="3717032"/>
            <a:ext cx="3371875" cy="2533564"/>
          </a:xfrm>
          <a:prstGeom prst="rect">
            <a:avLst/>
          </a:prstGeom>
          <a:noFill/>
        </p:spPr>
      </p:pic>
      <p:pic>
        <p:nvPicPr>
          <p:cNvPr id="33796" name="Picture 4" descr="http://thewe.cc/thewei/&amp;_/images7/venezuela/patients_rest_in_chairs.jpe"/>
          <p:cNvPicPr>
            <a:picLocks noChangeAspect="1" noChangeArrowheads="1"/>
          </p:cNvPicPr>
          <p:nvPr/>
        </p:nvPicPr>
        <p:blipFill>
          <a:blip r:embed="rId3" cstate="print"/>
          <a:srcRect r="5266"/>
          <a:stretch>
            <a:fillRect/>
          </a:stretch>
        </p:blipFill>
        <p:spPr bwMode="auto">
          <a:xfrm>
            <a:off x="5724128" y="1196752"/>
            <a:ext cx="3419872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1582</Words>
  <Application>Microsoft Office PowerPoint</Application>
  <PresentationFormat>Экран (4:3)</PresentationFormat>
  <Paragraphs>134</Paragraphs>
  <Slides>51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Trebuchet MS</vt:lpstr>
      <vt:lpstr>Wingdings 3</vt:lpstr>
      <vt:lpstr>Аспект</vt:lpstr>
      <vt:lpstr>Понятие о безопасной больничной среде для пациентов и персонала</vt:lpstr>
      <vt:lpstr>Безопасность пациента</vt:lpstr>
      <vt:lpstr>Безопасная больничная среда</vt:lpstr>
      <vt:lpstr>Безопасная больничная среда</vt:lpstr>
      <vt:lpstr>Безопасная больничная среда</vt:lpstr>
      <vt:lpstr>Безопасная больничная среда</vt:lpstr>
      <vt:lpstr>Лечебно-охранительный режим</vt:lpstr>
      <vt:lpstr>1. Режим эмоциональной безопасности</vt:lpstr>
      <vt:lpstr>Режим эмоциональной безопасности </vt:lpstr>
      <vt:lpstr>Режим эмоциональной безопасности </vt:lpstr>
      <vt:lpstr>Режим эмоциональной безопасности </vt:lpstr>
      <vt:lpstr>Режим эмоциональной безопасности </vt:lpstr>
      <vt:lpstr>Режим эмоциональной безопасности </vt:lpstr>
      <vt:lpstr>Режим эмоциональной безопасности </vt:lpstr>
      <vt:lpstr>Режим эмоциональной безопасности </vt:lpstr>
      <vt:lpstr>Презентация PowerPoint</vt:lpstr>
      <vt:lpstr>Помощь тяжелобольному при физиологических отправлениях </vt:lpstr>
      <vt:lpstr>2. Правила внутреннего распорядка</vt:lpstr>
      <vt:lpstr>Презентация PowerPoint</vt:lpstr>
      <vt:lpstr>3. Правила безопасности при выполнении манипуляций</vt:lpstr>
      <vt:lpstr>Презентация PowerPoint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Правила безопасности</vt:lpstr>
      <vt:lpstr>4. Режимы двигательной активности</vt:lpstr>
      <vt:lpstr>СТРОГИЙ ПОСТЕЛЬНЫЙ</vt:lpstr>
      <vt:lpstr>Строгий постельный режим</vt:lpstr>
      <vt:lpstr>ПОСТЕЛЬНЫЙ РЕЖИМ</vt:lpstr>
      <vt:lpstr>Постельный режим</vt:lpstr>
      <vt:lpstr>ПАЛАТНЫЙ РЕЖИМ</vt:lpstr>
      <vt:lpstr>ОБЩИЙ РЕЖИМ</vt:lpstr>
      <vt:lpstr>Презентация PowerPoint</vt:lpstr>
      <vt:lpstr>АКТИВНОЕ ПОЛОЖЕНИЕ</vt:lpstr>
      <vt:lpstr>ВЫНУЖДЕННОЕ ПОЛОЖЕНИЕ</vt:lpstr>
      <vt:lpstr>ПАССИВНОЕ ПОЛОЖЕНИЕ</vt:lpstr>
      <vt:lpstr>Задача 1</vt:lpstr>
      <vt:lpstr>Эталон ответа на задачу №1</vt:lpstr>
      <vt:lpstr>Задача 2</vt:lpstr>
      <vt:lpstr>Эталон ответа на задачу №2</vt:lpstr>
      <vt:lpstr>Задача 3</vt:lpstr>
      <vt:lpstr>Эталон ответа на задачу №3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безопасной больничной среде для пациентов и персонала</dc:title>
  <dc:creator>Татьяна</dc:creator>
  <cp:lastModifiedBy>асмр_класс@BOKB.Local</cp:lastModifiedBy>
  <cp:revision>3</cp:revision>
  <dcterms:created xsi:type="dcterms:W3CDTF">2016-10-12T11:29:53Z</dcterms:created>
  <dcterms:modified xsi:type="dcterms:W3CDTF">2019-09-19T11:10:11Z</dcterms:modified>
</cp:coreProperties>
</file>