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89" r:id="rId3"/>
    <p:sldId id="262" r:id="rId4"/>
    <p:sldId id="264" r:id="rId5"/>
    <p:sldId id="265" r:id="rId6"/>
    <p:sldId id="288" r:id="rId7"/>
    <p:sldId id="267" r:id="rId8"/>
    <p:sldId id="268" r:id="rId9"/>
    <p:sldId id="269" r:id="rId10"/>
    <p:sldId id="270" r:id="rId11"/>
    <p:sldId id="271" r:id="rId12"/>
    <p:sldId id="295" r:id="rId13"/>
    <p:sldId id="272" r:id="rId14"/>
    <p:sldId id="273" r:id="rId15"/>
    <p:sldId id="274" r:id="rId16"/>
    <p:sldId id="277" r:id="rId17"/>
    <p:sldId id="278" r:id="rId18"/>
    <p:sldId id="279" r:id="rId19"/>
    <p:sldId id="280" r:id="rId20"/>
    <p:sldId id="281" r:id="rId21"/>
    <p:sldId id="282" r:id="rId22"/>
    <p:sldId id="283" r:id="rId23"/>
    <p:sldId id="284" r:id="rId24"/>
    <p:sldId id="285" r:id="rId25"/>
    <p:sldId id="286" r:id="rId26"/>
    <p:sldId id="290" r:id="rId27"/>
    <p:sldId id="291" r:id="rId28"/>
    <p:sldId id="292" r:id="rId29"/>
    <p:sldId id="293" r:id="rId30"/>
    <p:sldId id="294" r:id="rId31"/>
    <p:sldId id="287" r:id="rId32"/>
  </p:sldIdLst>
  <p:sldSz cx="9144000" cy="6858000" type="screen4x3"/>
  <p:notesSz cx="6858000" cy="9144000"/>
  <p:defaultTextStyle>
    <a:defPPr>
      <a:defRPr lang="ru-RU"/>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17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20"/>
    <p:restoredTop sz="94660"/>
  </p:normalViewPr>
  <p:slideViewPr>
    <p:cSldViewPr>
      <p:cViewPr varScale="1">
        <p:scale>
          <a:sx n="76" d="100"/>
          <a:sy n="76" d="100"/>
        </p:scale>
        <p:origin x="18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ru-RU"/>
          </a:p>
        </p:txBody>
      </p:sp>
      <p:pic>
        <p:nvPicPr>
          <p:cNvPr id="5" name="Picture 3" descr="ANABNR2"/>
          <p:cNvPicPr>
            <a:picLocks noChangeAspect="1" noChangeArrowheads="1"/>
          </p:cNvPicPr>
          <p:nvPr/>
        </p:nvPicPr>
        <p:blipFill>
          <a:blip r:embed="rId2">
            <a:extLst>
              <a:ext uri="{28A0092B-C50C-407E-A947-70E740481C1C}">
                <a14:useLocalDpi xmlns:a14="http://schemas.microsoft.com/office/drawing/2010/main" val="0"/>
              </a:ext>
            </a:extLst>
          </a:blip>
          <a:srcRect l="-900" t="-1314" r="-2" b="-36961"/>
          <a:stretch>
            <a:fillRect/>
          </a:stretch>
        </p:blipFill>
        <p:spPr bwMode="auto">
          <a:xfrm>
            <a:off x="533400" y="3200400"/>
            <a:ext cx="84582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ru-RU"/>
          </a:p>
        </p:txBody>
      </p:sp>
      <p:sp>
        <p:nvSpPr>
          <p:cNvPr id="12293" name="Rectangle 5"/>
          <p:cNvSpPr>
            <a:spLocks noGrp="1" noChangeArrowheads="1"/>
          </p:cNvSpPr>
          <p:nvPr>
            <p:ph type="ctrTitle"/>
          </p:nvPr>
        </p:nvSpPr>
        <p:spPr>
          <a:xfrm>
            <a:off x="1143000" y="1981200"/>
            <a:ext cx="7772400" cy="1143000"/>
          </a:xfrm>
        </p:spPr>
        <p:txBody>
          <a:bodyPr/>
          <a:lstStyle>
            <a:lvl1pPr>
              <a:defRPr/>
            </a:lvl1pPr>
          </a:lstStyle>
          <a:p>
            <a:r>
              <a:rPr lang="ru-RU"/>
              <a:t>Образец заголовка</a:t>
            </a:r>
          </a:p>
        </p:txBody>
      </p:sp>
      <p:sp>
        <p:nvSpPr>
          <p:cNvPr id="12294"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ru-RU"/>
              <a:t>Образец подзаголовка</a:t>
            </a:r>
          </a:p>
        </p:txBody>
      </p:sp>
      <p:sp>
        <p:nvSpPr>
          <p:cNvPr id="7" name="Rectangle 7"/>
          <p:cNvSpPr>
            <a:spLocks noGrp="1" noChangeArrowheads="1"/>
          </p:cNvSpPr>
          <p:nvPr>
            <p:ph type="dt" sz="half" idx="10"/>
          </p:nvPr>
        </p:nvSpPr>
        <p:spPr>
          <a:xfrm>
            <a:off x="685800" y="6324600"/>
            <a:ext cx="1905000" cy="457200"/>
          </a:xfrm>
        </p:spPr>
        <p:txBody>
          <a:bodyPr/>
          <a:lstStyle>
            <a:lvl1pPr>
              <a:defRPr/>
            </a:lvl1pPr>
          </a:lstStyle>
          <a:p>
            <a:pPr>
              <a:defRPr/>
            </a:pPr>
            <a:endParaRPr lang="ru-RU"/>
          </a:p>
        </p:txBody>
      </p:sp>
      <p:sp>
        <p:nvSpPr>
          <p:cNvPr id="8" name="Rectangle 8"/>
          <p:cNvSpPr>
            <a:spLocks noGrp="1" noChangeArrowheads="1"/>
          </p:cNvSpPr>
          <p:nvPr>
            <p:ph type="ftr" sz="quarter" idx="11"/>
          </p:nvPr>
        </p:nvSpPr>
        <p:spPr>
          <a:xfrm>
            <a:off x="3124200" y="6324600"/>
            <a:ext cx="2895600" cy="457200"/>
          </a:xfrm>
        </p:spPr>
        <p:txBody>
          <a:bodyPr/>
          <a:lstStyle>
            <a:lvl1pPr>
              <a:defRPr/>
            </a:lvl1pPr>
          </a:lstStyle>
          <a:p>
            <a:pPr>
              <a:defRPr/>
            </a:pPr>
            <a:endParaRPr lang="ru-RU"/>
          </a:p>
        </p:txBody>
      </p:sp>
      <p:sp>
        <p:nvSpPr>
          <p:cNvPr id="9" name="Rectangle 9"/>
          <p:cNvSpPr>
            <a:spLocks noGrp="1" noChangeArrowheads="1"/>
          </p:cNvSpPr>
          <p:nvPr>
            <p:ph type="sldNum" sz="quarter" idx="12"/>
          </p:nvPr>
        </p:nvSpPr>
        <p:spPr>
          <a:xfrm>
            <a:off x="6553200" y="6324600"/>
            <a:ext cx="1905000" cy="457200"/>
          </a:xfrm>
        </p:spPr>
        <p:txBody>
          <a:bodyPr/>
          <a:lstStyle>
            <a:lvl1pPr>
              <a:defRPr sz="1400"/>
            </a:lvl1pPr>
          </a:lstStyle>
          <a:p>
            <a:fld id="{D5573A75-130F-45B7-8CD8-F6664BD4569E}" type="slidenum">
              <a:rPr lang="ru-RU" altLang="ru-RU"/>
              <a:pPr/>
              <a:t>‹#›</a:t>
            </a:fld>
            <a:endParaRPr lang="ru-RU" altLang="ru-RU"/>
          </a:p>
        </p:txBody>
      </p:sp>
    </p:spTree>
    <p:extLst>
      <p:ext uri="{BB962C8B-B14F-4D97-AF65-F5344CB8AC3E}">
        <p14:creationId xmlns:p14="http://schemas.microsoft.com/office/powerpoint/2010/main" val="1563487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F5BFE259-AFB9-4D21-A865-B86BC5B97F7F}" type="slidenum">
              <a:rPr lang="ru-RU" altLang="ru-RU"/>
              <a:pPr/>
              <a:t>‹#›</a:t>
            </a:fld>
            <a:endParaRPr lang="ru-RU" altLang="ru-RU" sz="1400"/>
          </a:p>
        </p:txBody>
      </p:sp>
    </p:spTree>
    <p:extLst>
      <p:ext uri="{BB962C8B-B14F-4D97-AF65-F5344CB8AC3E}">
        <p14:creationId xmlns:p14="http://schemas.microsoft.com/office/powerpoint/2010/main" val="516258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96100" y="838200"/>
            <a:ext cx="1943100" cy="537845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066800" y="838200"/>
            <a:ext cx="5676900" cy="5378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04C37196-5DE2-490E-BC7B-15907BE30B2C}" type="slidenum">
              <a:rPr lang="ru-RU" altLang="ru-RU"/>
              <a:pPr/>
              <a:t>‹#›</a:t>
            </a:fld>
            <a:endParaRPr lang="ru-RU" altLang="ru-RU" sz="1400"/>
          </a:p>
        </p:txBody>
      </p:sp>
    </p:spTree>
    <p:extLst>
      <p:ext uri="{BB962C8B-B14F-4D97-AF65-F5344CB8AC3E}">
        <p14:creationId xmlns:p14="http://schemas.microsoft.com/office/powerpoint/2010/main" val="3291441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838200"/>
            <a:ext cx="7772400" cy="1143000"/>
          </a:xfrm>
        </p:spPr>
        <p:txBody>
          <a:bodyPr/>
          <a:lstStyle/>
          <a:p>
            <a:r>
              <a:rPr lang="ru-RU"/>
              <a:t>Образец заголовка</a:t>
            </a:r>
          </a:p>
        </p:txBody>
      </p:sp>
      <p:sp>
        <p:nvSpPr>
          <p:cNvPr id="3" name="Текст 2"/>
          <p:cNvSpPr>
            <a:spLocks noGrp="1"/>
          </p:cNvSpPr>
          <p:nvPr>
            <p:ph type="body" sz="half" idx="1"/>
          </p:nvPr>
        </p:nvSpPr>
        <p:spPr>
          <a:xfrm>
            <a:off x="1066800" y="2101850"/>
            <a:ext cx="3810000" cy="4114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Клип 3"/>
          <p:cNvSpPr>
            <a:spLocks noGrp="1"/>
          </p:cNvSpPr>
          <p:nvPr>
            <p:ph type="clipArt" sz="half" idx="2"/>
          </p:nvPr>
        </p:nvSpPr>
        <p:spPr>
          <a:xfrm>
            <a:off x="5029200" y="2101850"/>
            <a:ext cx="3810000" cy="4114800"/>
          </a:xfrm>
        </p:spPr>
        <p:txBody>
          <a:bodyPr/>
          <a:lstStyle/>
          <a:p>
            <a:pPr lvl="0"/>
            <a:endParaRPr lang="ru-RU" noProof="0"/>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fld id="{22358AB4-26DB-461C-8FA6-E29030F06AA9}" type="slidenum">
              <a:rPr lang="ru-RU" altLang="ru-RU"/>
              <a:pPr/>
              <a:t>‹#›</a:t>
            </a:fld>
            <a:endParaRPr lang="ru-RU" altLang="ru-RU" sz="1400"/>
          </a:p>
        </p:txBody>
      </p:sp>
    </p:spTree>
    <p:extLst>
      <p:ext uri="{BB962C8B-B14F-4D97-AF65-F5344CB8AC3E}">
        <p14:creationId xmlns:p14="http://schemas.microsoft.com/office/powerpoint/2010/main" val="2826258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A4C87373-FB94-4432-A911-9CF7E414ACFE}" type="slidenum">
              <a:rPr lang="ru-RU" altLang="ru-RU"/>
              <a:pPr/>
              <a:t>‹#›</a:t>
            </a:fld>
            <a:endParaRPr lang="ru-RU" altLang="ru-RU" sz="1400"/>
          </a:p>
        </p:txBody>
      </p:sp>
    </p:spTree>
    <p:extLst>
      <p:ext uri="{BB962C8B-B14F-4D97-AF65-F5344CB8AC3E}">
        <p14:creationId xmlns:p14="http://schemas.microsoft.com/office/powerpoint/2010/main" val="281502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694E5DA1-DFC9-4EF0-80D4-5827D9DD2359}" type="slidenum">
              <a:rPr lang="ru-RU" altLang="ru-RU"/>
              <a:pPr/>
              <a:t>‹#›</a:t>
            </a:fld>
            <a:endParaRPr lang="ru-RU" altLang="ru-RU" sz="1400"/>
          </a:p>
        </p:txBody>
      </p:sp>
    </p:spTree>
    <p:extLst>
      <p:ext uri="{BB962C8B-B14F-4D97-AF65-F5344CB8AC3E}">
        <p14:creationId xmlns:p14="http://schemas.microsoft.com/office/powerpoint/2010/main" val="216944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fld id="{D8F9E2F9-45E6-423D-91AC-AB2342F3D4D0}" type="slidenum">
              <a:rPr lang="ru-RU" altLang="ru-RU"/>
              <a:pPr/>
              <a:t>‹#›</a:t>
            </a:fld>
            <a:endParaRPr lang="ru-RU" altLang="ru-RU" sz="1400"/>
          </a:p>
        </p:txBody>
      </p:sp>
    </p:spTree>
    <p:extLst>
      <p:ext uri="{BB962C8B-B14F-4D97-AF65-F5344CB8AC3E}">
        <p14:creationId xmlns:p14="http://schemas.microsoft.com/office/powerpoint/2010/main" val="1552502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7"/>
          <p:cNvSpPr>
            <a:spLocks noGrp="1" noChangeArrowheads="1"/>
          </p:cNvSpPr>
          <p:nvPr>
            <p:ph type="dt" sz="half" idx="10"/>
          </p:nvPr>
        </p:nvSpPr>
        <p:spPr>
          <a:ln/>
        </p:spPr>
        <p:txBody>
          <a:bodyPr/>
          <a:lstStyle>
            <a:lvl1pPr>
              <a:defRPr/>
            </a:lvl1pPr>
          </a:lstStyle>
          <a:p>
            <a:pPr>
              <a:defRPr/>
            </a:pPr>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11"/>
          <p:cNvSpPr>
            <a:spLocks noGrp="1" noChangeArrowheads="1"/>
          </p:cNvSpPr>
          <p:nvPr>
            <p:ph type="sldNum" sz="quarter" idx="12"/>
          </p:nvPr>
        </p:nvSpPr>
        <p:spPr>
          <a:ln/>
        </p:spPr>
        <p:txBody>
          <a:bodyPr/>
          <a:lstStyle>
            <a:lvl1pPr>
              <a:defRPr/>
            </a:lvl1pPr>
          </a:lstStyle>
          <a:p>
            <a:fld id="{FBE9699A-7CC8-456B-B535-B427ACDDB514}" type="slidenum">
              <a:rPr lang="ru-RU" altLang="ru-RU"/>
              <a:pPr/>
              <a:t>‹#›</a:t>
            </a:fld>
            <a:endParaRPr lang="ru-RU" altLang="ru-RU" sz="1400"/>
          </a:p>
        </p:txBody>
      </p:sp>
    </p:spTree>
    <p:extLst>
      <p:ext uri="{BB962C8B-B14F-4D97-AF65-F5344CB8AC3E}">
        <p14:creationId xmlns:p14="http://schemas.microsoft.com/office/powerpoint/2010/main" val="363782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7"/>
          <p:cNvSpPr>
            <a:spLocks noGrp="1" noChangeArrowheads="1"/>
          </p:cNvSpPr>
          <p:nvPr>
            <p:ph type="dt" sz="half" idx="10"/>
          </p:nvPr>
        </p:nvSpPr>
        <p:spPr>
          <a:ln/>
        </p:spPr>
        <p:txBody>
          <a:bodyPr/>
          <a:lstStyle>
            <a:lvl1pPr>
              <a:defRPr/>
            </a:lvl1pPr>
          </a:lstStyle>
          <a:p>
            <a:pPr>
              <a:defRPr/>
            </a:pPr>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11"/>
          <p:cNvSpPr>
            <a:spLocks noGrp="1" noChangeArrowheads="1"/>
          </p:cNvSpPr>
          <p:nvPr>
            <p:ph type="sldNum" sz="quarter" idx="12"/>
          </p:nvPr>
        </p:nvSpPr>
        <p:spPr>
          <a:ln/>
        </p:spPr>
        <p:txBody>
          <a:bodyPr/>
          <a:lstStyle>
            <a:lvl1pPr>
              <a:defRPr/>
            </a:lvl1pPr>
          </a:lstStyle>
          <a:p>
            <a:fld id="{B1486DA9-F7DB-471D-AE48-377210459E47}" type="slidenum">
              <a:rPr lang="ru-RU" altLang="ru-RU"/>
              <a:pPr/>
              <a:t>‹#›</a:t>
            </a:fld>
            <a:endParaRPr lang="ru-RU" altLang="ru-RU" sz="1400"/>
          </a:p>
        </p:txBody>
      </p:sp>
    </p:spTree>
    <p:extLst>
      <p:ext uri="{BB962C8B-B14F-4D97-AF65-F5344CB8AC3E}">
        <p14:creationId xmlns:p14="http://schemas.microsoft.com/office/powerpoint/2010/main" val="1137440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11"/>
          <p:cNvSpPr>
            <a:spLocks noGrp="1" noChangeArrowheads="1"/>
          </p:cNvSpPr>
          <p:nvPr>
            <p:ph type="sldNum" sz="quarter" idx="12"/>
          </p:nvPr>
        </p:nvSpPr>
        <p:spPr>
          <a:ln/>
        </p:spPr>
        <p:txBody>
          <a:bodyPr/>
          <a:lstStyle>
            <a:lvl1pPr>
              <a:defRPr/>
            </a:lvl1pPr>
          </a:lstStyle>
          <a:p>
            <a:fld id="{A351E89D-BF53-4364-B43E-6A75E8F4B11F}" type="slidenum">
              <a:rPr lang="ru-RU" altLang="ru-RU"/>
              <a:pPr/>
              <a:t>‹#›</a:t>
            </a:fld>
            <a:endParaRPr lang="ru-RU" altLang="ru-RU" sz="1400"/>
          </a:p>
        </p:txBody>
      </p:sp>
    </p:spTree>
    <p:extLst>
      <p:ext uri="{BB962C8B-B14F-4D97-AF65-F5344CB8AC3E}">
        <p14:creationId xmlns:p14="http://schemas.microsoft.com/office/powerpoint/2010/main" val="270319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fld id="{04445113-6433-4AEA-BCCF-F4F8F075BCA3}" type="slidenum">
              <a:rPr lang="ru-RU" altLang="ru-RU"/>
              <a:pPr/>
              <a:t>‹#›</a:t>
            </a:fld>
            <a:endParaRPr lang="ru-RU" altLang="ru-RU" sz="1400"/>
          </a:p>
        </p:txBody>
      </p:sp>
    </p:spTree>
    <p:extLst>
      <p:ext uri="{BB962C8B-B14F-4D97-AF65-F5344CB8AC3E}">
        <p14:creationId xmlns:p14="http://schemas.microsoft.com/office/powerpoint/2010/main" val="2826613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fld id="{9716D4DF-64B9-4682-A6D7-55E750104149}" type="slidenum">
              <a:rPr lang="ru-RU" altLang="ru-RU"/>
              <a:pPr/>
              <a:t>‹#›</a:t>
            </a:fld>
            <a:endParaRPr lang="ru-RU" altLang="ru-RU" sz="1400"/>
          </a:p>
        </p:txBody>
      </p:sp>
    </p:spTree>
    <p:extLst>
      <p:ext uri="{BB962C8B-B14F-4D97-AF65-F5344CB8AC3E}">
        <p14:creationId xmlns:p14="http://schemas.microsoft.com/office/powerpoint/2010/main" val="1845803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ru-RU"/>
          </a:p>
        </p:txBody>
      </p:sp>
      <p:sp>
        <p:nvSpPr>
          <p:cNvPr id="11267"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ru-RU"/>
          </a:p>
        </p:txBody>
      </p:sp>
      <p:sp>
        <p:nvSpPr>
          <p:cNvPr id="11268" name="Rectangle 4" descr="Stationery"/>
          <p:cNvSpPr>
            <a:spLocks noChangeArrowheads="1"/>
          </p:cNvSpPr>
          <p:nvPr/>
        </p:nvSpPr>
        <p:spPr bwMode="auto">
          <a:xfrm>
            <a:off x="457200" y="0"/>
            <a:ext cx="1219200" cy="762000"/>
          </a:xfrm>
          <a:prstGeom prst="rect">
            <a:avLst/>
          </a:prstGeom>
          <a:blipFill dpi="0" rotWithShape="0">
            <a:blip r:embed="rId14" cstate="print"/>
            <a:srcRect/>
            <a:tile tx="0" ty="0" sx="100000" sy="100000" flip="none" algn="tl"/>
          </a:blipFill>
          <a:ln w="9525">
            <a:noFill/>
            <a:miter lim="800000"/>
            <a:headEnd/>
            <a:tailEnd/>
          </a:ln>
          <a:effectLst/>
        </p:spPr>
        <p:txBody>
          <a:bodyPr wrap="none" anchor="ctr"/>
          <a:lstStyle/>
          <a:p>
            <a:pPr algn="ctr">
              <a:defRPr/>
            </a:pPr>
            <a:endParaRPr lang="ru-RU"/>
          </a:p>
        </p:txBody>
      </p:sp>
      <p:sp>
        <p:nvSpPr>
          <p:cNvPr id="11269" name="Rectangle 5" descr="Stationery"/>
          <p:cNvSpPr>
            <a:spLocks noChangeArrowheads="1"/>
          </p:cNvSpPr>
          <p:nvPr/>
        </p:nvSpPr>
        <p:spPr bwMode="auto">
          <a:xfrm>
            <a:off x="0" y="0"/>
            <a:ext cx="457200" cy="6858000"/>
          </a:xfrm>
          <a:prstGeom prst="rect">
            <a:avLst/>
          </a:prstGeom>
          <a:blipFill dpi="0" rotWithShape="0">
            <a:blip r:embed="rId14" cstate="print"/>
            <a:srcRect/>
            <a:tile tx="0" ty="0" sx="100000" sy="100000" flip="none" algn="tl"/>
          </a:blipFill>
          <a:ln w="9525">
            <a:noFill/>
            <a:miter lim="800000"/>
            <a:headEnd/>
            <a:tailEnd/>
          </a:ln>
          <a:effectLst/>
        </p:spPr>
        <p:txBody>
          <a:bodyPr wrap="none" anchor="ctr"/>
          <a:lstStyle/>
          <a:p>
            <a:pPr algn="ctr">
              <a:defRPr/>
            </a:pPr>
            <a:endParaRPr lang="ru-RU"/>
          </a:p>
        </p:txBody>
      </p:sp>
      <p:sp>
        <p:nvSpPr>
          <p:cNvPr id="1030" name="Rectangle 6"/>
          <p:cNvSpPr>
            <a:spLocks noGrp="1" noChangeArrowheads="1"/>
          </p:cNvSpPr>
          <p:nvPr>
            <p:ph type="title"/>
          </p:nvPr>
        </p:nvSpPr>
        <p:spPr bwMode="auto">
          <a:xfrm>
            <a:off x="10668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ru-RU"/>
              <a:t>Образец заголовка</a:t>
            </a:r>
          </a:p>
        </p:txBody>
      </p:sp>
      <p:sp>
        <p:nvSpPr>
          <p:cNvPr id="11271"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solidFill>
                  <a:schemeClr val="tx2"/>
                </a:solidFill>
              </a:defRPr>
            </a:lvl1pPr>
          </a:lstStyle>
          <a:p>
            <a:pPr>
              <a:defRPr/>
            </a:pPr>
            <a:endParaRPr lang="ru-RU"/>
          </a:p>
        </p:txBody>
      </p:sp>
      <p:sp>
        <p:nvSpPr>
          <p:cNvPr id="11272" name="Rectangle 8"/>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chemeClr val="tx2"/>
                </a:solidFill>
              </a:defRPr>
            </a:lvl1pPr>
          </a:lstStyle>
          <a:p>
            <a:pPr>
              <a:defRPr/>
            </a:pPr>
            <a:endParaRPr lang="ru-RU"/>
          </a:p>
        </p:txBody>
      </p:sp>
      <p:pic>
        <p:nvPicPr>
          <p:cNvPr id="1033" name="Picture 9" descr="anabnr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28725" y="0"/>
            <a:ext cx="79152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 name="Rectangle 10"/>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ru-RU"/>
          </a:p>
        </p:txBody>
      </p:sp>
      <p:sp>
        <p:nvSpPr>
          <p:cNvPr id="11275"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a:solidFill>
                  <a:schemeClr val="tx2"/>
                </a:solidFill>
              </a:defRPr>
            </a:lvl1pPr>
          </a:lstStyle>
          <a:p>
            <a:fld id="{B15F843B-AA5F-4306-A238-E95922527B1F}" type="slidenum">
              <a:rPr lang="ru-RU" altLang="ru-RU"/>
              <a:pPr/>
              <a:t>‹#›</a:t>
            </a:fld>
            <a:endParaRPr lang="ru-RU" altLang="ru-RU" sz="1400"/>
          </a:p>
        </p:txBody>
      </p:sp>
      <p:sp>
        <p:nvSpPr>
          <p:cNvPr id="1036" name="Rectangle 12"/>
          <p:cNvSpPr>
            <a:spLocks noGrp="1" noChangeArrowheads="1"/>
          </p:cNvSpPr>
          <p:nvPr>
            <p:ph type="body" idx="1"/>
          </p:nvPr>
        </p:nvSpPr>
        <p:spPr bwMode="auto">
          <a:xfrm>
            <a:off x="1066800" y="210185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0" y="0"/>
            <a:ext cx="7391400" cy="1752600"/>
          </a:xfrm>
        </p:spPr>
        <p:txBody>
          <a:bodyPr/>
          <a:lstStyle/>
          <a:p>
            <a:pPr eaLnBrk="1" hangingPunct="1"/>
            <a:br>
              <a:rPr lang="ru-RU" altLang="ru-RU" sz="2800"/>
            </a:br>
            <a:endParaRPr lang="ru-RU" altLang="ru-RU" sz="2800"/>
          </a:p>
        </p:txBody>
      </p:sp>
      <p:sp>
        <p:nvSpPr>
          <p:cNvPr id="2054" name="Rectangle 6"/>
          <p:cNvSpPr>
            <a:spLocks noGrp="1" noChangeArrowheads="1"/>
          </p:cNvSpPr>
          <p:nvPr>
            <p:ph type="subTitle" idx="1"/>
          </p:nvPr>
        </p:nvSpPr>
        <p:spPr>
          <a:xfrm>
            <a:off x="1547813" y="836613"/>
            <a:ext cx="6557962" cy="933450"/>
          </a:xfrm>
        </p:spPr>
        <p:txBody>
          <a:bodyPr/>
          <a:lstStyle/>
          <a:p>
            <a:pPr algn="ctr" eaLnBrk="1" hangingPunct="1">
              <a:lnSpc>
                <a:spcPct val="90000"/>
              </a:lnSpc>
              <a:defRPr/>
            </a:pPr>
            <a:r>
              <a:rPr lang="ru-RU" sz="4000" b="1" dirty="0">
                <a:solidFill>
                  <a:srgbClr val="002060"/>
                </a:solidFill>
              </a:rPr>
              <a:t>Тема  4.4.1.</a:t>
            </a:r>
            <a:br>
              <a:rPr lang="ru-RU" sz="4000" b="1" dirty="0">
                <a:solidFill>
                  <a:srgbClr val="002060"/>
                </a:solidFill>
              </a:rPr>
            </a:br>
            <a:r>
              <a:rPr lang="ru-RU" sz="4000" b="1" dirty="0">
                <a:solidFill>
                  <a:srgbClr val="FF0000"/>
                </a:solidFill>
              </a:rPr>
              <a:t>Сестринский уход при язвенной болезни</a:t>
            </a:r>
            <a:endParaRPr lang="ru-RU" sz="4000" b="1" dirty="0">
              <a:solidFill>
                <a:srgbClr val="002060"/>
              </a:solidFill>
              <a:latin typeface="+mj-lt"/>
            </a:endParaRPr>
          </a:p>
          <a:p>
            <a:pPr algn="ctr" eaLnBrk="1" hangingPunct="1">
              <a:lnSpc>
                <a:spcPct val="90000"/>
              </a:lnSpc>
              <a:defRPr/>
            </a:pPr>
            <a:endParaRPr lang="ru-RU" sz="4000" b="1" dirty="0">
              <a:solidFill>
                <a:srgbClr val="002060"/>
              </a:solidFill>
              <a:latin typeface="+mj-lt"/>
            </a:endParaRPr>
          </a:p>
        </p:txBody>
      </p:sp>
    </p:spTree>
  </p:cSld>
  <p:clrMapOvr>
    <a:masterClrMapping/>
  </p:clrMapOvr>
  <p:transition advTm="4128"/>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Содержимое 2"/>
          <p:cNvSpPr>
            <a:spLocks noGrp="1"/>
          </p:cNvSpPr>
          <p:nvPr>
            <p:ph idx="1"/>
          </p:nvPr>
        </p:nvSpPr>
        <p:spPr>
          <a:xfrm>
            <a:off x="571500" y="1143000"/>
            <a:ext cx="8286750" cy="1928813"/>
          </a:xfrm>
        </p:spPr>
        <p:txBody>
          <a:bodyPr/>
          <a:lstStyle/>
          <a:p>
            <a:pPr eaLnBrk="1" hangingPunct="1"/>
            <a:r>
              <a:rPr lang="ru-RU" altLang="ru-RU" sz="2800" b="1"/>
              <a:t>При физикальном обследовании характерны </a:t>
            </a:r>
            <a:r>
              <a:rPr lang="ru-RU" altLang="ru-RU" sz="2800" b="1">
                <a:solidFill>
                  <a:srgbClr val="C00000"/>
                </a:solidFill>
              </a:rPr>
              <a:t>симптом точечной болезненности и местного напряжения брюшной стенки </a:t>
            </a:r>
            <a:r>
              <a:rPr lang="ru-RU" altLang="ru-RU" sz="2800" b="1"/>
              <a:t>при наружной пальпации</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2997200"/>
            <a:ext cx="571500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25" y="1412875"/>
            <a:ext cx="5286375" cy="50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Заголовок 1"/>
          <p:cNvSpPr>
            <a:spLocks noGrp="1"/>
          </p:cNvSpPr>
          <p:nvPr>
            <p:ph type="title"/>
          </p:nvPr>
        </p:nvSpPr>
        <p:spPr>
          <a:xfrm>
            <a:off x="1066800" y="642938"/>
            <a:ext cx="7772400" cy="714375"/>
          </a:xfrm>
        </p:spPr>
        <p:txBody>
          <a:bodyPr/>
          <a:lstStyle/>
          <a:p>
            <a:pPr algn="ctr" eaLnBrk="1" hangingPunct="1"/>
            <a:r>
              <a:rPr lang="ru-RU" altLang="ru-RU" sz="3600" b="1">
                <a:solidFill>
                  <a:srgbClr val="C00000"/>
                </a:solidFill>
              </a:rPr>
              <a:t>ДИАГНОСТИКА</a:t>
            </a:r>
          </a:p>
        </p:txBody>
      </p:sp>
      <p:sp>
        <p:nvSpPr>
          <p:cNvPr id="14339" name="Содержимое 2"/>
          <p:cNvSpPr>
            <a:spLocks noGrp="1"/>
          </p:cNvSpPr>
          <p:nvPr>
            <p:ph idx="1"/>
          </p:nvPr>
        </p:nvSpPr>
        <p:spPr>
          <a:xfrm>
            <a:off x="357188" y="1428750"/>
            <a:ext cx="3567112" cy="5429250"/>
          </a:xfrm>
        </p:spPr>
        <p:txBody>
          <a:bodyPr/>
          <a:lstStyle/>
          <a:p>
            <a:pPr eaLnBrk="1" hangingPunct="1"/>
            <a:r>
              <a:rPr lang="ru-RU" altLang="ru-RU" sz="1800" b="1">
                <a:solidFill>
                  <a:srgbClr val="002060"/>
                </a:solidFill>
              </a:rPr>
              <a:t>ФЭГДС</a:t>
            </a:r>
            <a:r>
              <a:rPr lang="ru-RU" altLang="ru-RU" sz="1800" b="1"/>
              <a:t>: позволяет визуализировать язвенный дефект. При наличии язвы желудка необходимо взятие биоптатов из дна и краёв язвы и их исследование для исключения опухоли</a:t>
            </a:r>
          </a:p>
          <a:p>
            <a:pPr eaLnBrk="1" hangingPunct="1"/>
            <a:r>
              <a:rPr lang="ru-RU" altLang="ru-RU" sz="1800" b="1">
                <a:solidFill>
                  <a:srgbClr val="002060"/>
                </a:solidFill>
              </a:rPr>
              <a:t>Контрастное рентгенологическое исследование верхних отделов ЖКТ</a:t>
            </a:r>
            <a:r>
              <a:rPr lang="ru-RU" altLang="ru-RU" sz="1800" b="1"/>
              <a:t> позволяет выявить язвенный дефект, однако по чувствительности и специфичности рентгенологический метод уступает эндоскопическому</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 calcmode="lin" valueType="num">
                                      <p:cBhvr additive="base">
                                        <p:cTn id="7"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Содержимое 2"/>
          <p:cNvSpPr>
            <a:spLocks noGrp="1"/>
          </p:cNvSpPr>
          <p:nvPr>
            <p:ph idx="1"/>
          </p:nvPr>
        </p:nvSpPr>
        <p:spPr>
          <a:xfrm>
            <a:off x="323850" y="836613"/>
            <a:ext cx="4895850" cy="4114800"/>
          </a:xfrm>
        </p:spPr>
        <p:txBody>
          <a:bodyPr/>
          <a:lstStyle/>
          <a:p>
            <a:pPr eaLnBrk="1" hangingPunct="1"/>
            <a:r>
              <a:rPr lang="ru-RU" altLang="ru-RU" sz="2400" b="1" i="1">
                <a:solidFill>
                  <a:srgbClr val="317342"/>
                </a:solidFill>
              </a:rPr>
              <a:t>Симптом «ниши»: </a:t>
            </a:r>
            <a:r>
              <a:rPr lang="ru-RU" altLang="ru-RU" sz="2400" b="1"/>
              <a:t>тень контрастной массы, заполнившей язвенный кратер, косвенные признаки — наличие жидкости в желудке натощак, ускоренное продвижение контрастной массы в зоне язвы.</a:t>
            </a:r>
          </a:p>
          <a:p>
            <a:pPr eaLnBrk="1" hangingPunct="1"/>
            <a:r>
              <a:rPr lang="ru-RU" altLang="ru-RU" sz="2400" b="1" i="1">
                <a:solidFill>
                  <a:srgbClr val="317342"/>
                </a:solidFill>
              </a:rPr>
              <a:t>«Симптом указующего перста»</a:t>
            </a:r>
            <a:r>
              <a:rPr lang="ru-RU" altLang="ru-RU" sz="2400" b="1"/>
              <a:t>: в желудке и луковице спазм возникает не только на уровне язвы, но и на стороне, противоположной патологическому процессу.</a:t>
            </a:r>
          </a:p>
          <a:p>
            <a:endParaRPr lang="ru-RU" altLang="ru-RU" sz="2400"/>
          </a:p>
        </p:txBody>
      </p:sp>
      <p:pic>
        <p:nvPicPr>
          <p:cNvPr id="1433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3350" y="1052513"/>
            <a:ext cx="3602038" cy="309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3429000"/>
            <a:ext cx="298450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2"/>
          <p:cNvSpPr>
            <a:spLocks noGrp="1"/>
          </p:cNvSpPr>
          <p:nvPr>
            <p:ph idx="1"/>
          </p:nvPr>
        </p:nvSpPr>
        <p:spPr>
          <a:xfrm>
            <a:off x="785813" y="1214438"/>
            <a:ext cx="8053387" cy="5002212"/>
          </a:xfrm>
        </p:spPr>
        <p:txBody>
          <a:bodyPr/>
          <a:lstStyle/>
          <a:p>
            <a:pPr eaLnBrk="1" hangingPunct="1"/>
            <a:r>
              <a:rPr lang="ru-RU" altLang="ru-RU" sz="2800" b="1">
                <a:solidFill>
                  <a:srgbClr val="002060"/>
                </a:solidFill>
              </a:rPr>
              <a:t>Внутрижелудочная pH-метрия</a:t>
            </a:r>
            <a:r>
              <a:rPr lang="ru-RU" altLang="ru-RU" sz="2800" b="1"/>
              <a:t>. При язвенной болезни наиболее часто обнаруживают повышенную либо сохранённую кислотообразующую функцию желудка.</a:t>
            </a:r>
          </a:p>
          <a:p>
            <a:pPr eaLnBrk="1" hangingPunct="1"/>
            <a:r>
              <a:rPr lang="ru-RU" altLang="ru-RU" sz="2800" b="1">
                <a:solidFill>
                  <a:srgbClr val="002060"/>
                </a:solidFill>
              </a:rPr>
              <a:t>УЗИ органов брюшной полости</a:t>
            </a:r>
            <a:r>
              <a:rPr lang="ru-RU" altLang="ru-RU" sz="2800" b="1"/>
              <a:t>: для исключения сопутствующей патологии</a:t>
            </a:r>
          </a:p>
          <a:p>
            <a:pPr eaLnBrk="1" hangingPunct="1"/>
            <a:r>
              <a:rPr lang="ru-RU" altLang="ru-RU" sz="2800" b="1">
                <a:solidFill>
                  <a:srgbClr val="002060"/>
                </a:solidFill>
              </a:rPr>
              <a:t>КТ:</a:t>
            </a:r>
            <a:r>
              <a:rPr lang="ru-RU" altLang="ru-RU" sz="2800" b="1"/>
              <a:t> при необходимости уточнения диагноза (например, при эндофитном росте опухоли)</a:t>
            </a:r>
          </a:p>
          <a:p>
            <a:pPr eaLnBrk="1" hangingPunct="1"/>
            <a:endParaRPr lang="ru-RU" altLang="ru-RU"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395288" y="836613"/>
            <a:ext cx="5881687" cy="1143000"/>
          </a:xfrm>
        </p:spPr>
        <p:txBody>
          <a:bodyPr/>
          <a:lstStyle/>
          <a:p>
            <a:pPr algn="ctr" eaLnBrk="1" hangingPunct="1"/>
            <a:r>
              <a:rPr lang="ru-RU" altLang="ru-RU" sz="3600" b="1">
                <a:solidFill>
                  <a:srgbClr val="C00000"/>
                </a:solidFill>
              </a:rPr>
              <a:t>ВЫЯВЛЕНИЕ </a:t>
            </a:r>
            <a:br>
              <a:rPr lang="ru-RU" altLang="ru-RU" sz="3600" b="1">
                <a:solidFill>
                  <a:srgbClr val="C00000"/>
                </a:solidFill>
              </a:rPr>
            </a:br>
            <a:r>
              <a:rPr lang="ru-RU" altLang="ru-RU" sz="3600" b="1">
                <a:solidFill>
                  <a:srgbClr val="C00000"/>
                </a:solidFill>
              </a:rPr>
              <a:t>HELICOBACTER PYLORI</a:t>
            </a:r>
          </a:p>
        </p:txBody>
      </p:sp>
      <p:sp>
        <p:nvSpPr>
          <p:cNvPr id="16387" name="Содержимое 2"/>
          <p:cNvSpPr>
            <a:spLocks noGrp="1"/>
          </p:cNvSpPr>
          <p:nvPr>
            <p:ph idx="1"/>
          </p:nvPr>
        </p:nvSpPr>
        <p:spPr>
          <a:xfrm>
            <a:off x="714375" y="2101850"/>
            <a:ext cx="6665913" cy="4114800"/>
          </a:xfrm>
        </p:spPr>
        <p:txBody>
          <a:bodyPr/>
          <a:lstStyle/>
          <a:p>
            <a:pPr eaLnBrk="1" hangingPunct="1">
              <a:buFont typeface="Wingdings" panose="05000000000000000000" pitchFamily="2" charset="2"/>
              <a:buNone/>
            </a:pPr>
            <a:r>
              <a:rPr lang="ru-RU" altLang="ru-RU" sz="2800" b="1">
                <a:solidFill>
                  <a:srgbClr val="002060"/>
                </a:solidFill>
              </a:rPr>
              <a:t>	ИНВАЗИВНЫЕ ТЕСТЫ</a:t>
            </a:r>
            <a:r>
              <a:rPr lang="ru-RU" altLang="ru-RU" sz="2800"/>
              <a:t>: проведение ФЭГДС с биопсией слизистой оболочки желудка</a:t>
            </a:r>
          </a:p>
          <a:p>
            <a:pPr eaLnBrk="1" hangingPunct="1"/>
            <a:r>
              <a:rPr lang="ru-RU" altLang="ru-RU" sz="2000"/>
              <a:t>Гистологический метод. Срезы окрашивают по Романовскому–Гимзе, Уортину–Старри и др.</a:t>
            </a:r>
          </a:p>
          <a:p>
            <a:pPr eaLnBrk="1" hangingPunct="1"/>
            <a:r>
              <a:rPr lang="ru-RU" altLang="ru-RU" sz="2000"/>
              <a:t>Цитологический метод — мазки-отпечатки биоптатов слизистой оболочки желудка окрашивают по Романовскому–Гимзе и Граму.</a:t>
            </a:r>
          </a:p>
          <a:p>
            <a:pPr eaLnBrk="1" hangingPunct="1"/>
            <a:r>
              <a:rPr lang="ru-RU" altLang="ru-RU" sz="2000"/>
              <a:t>Биохимический метод (быстрый уреазный тест): биоптат слизистой оболочки желудка инкубируют в жидкой или гелеобразной среде, содержащей мочевину, в присутствии индикатора. При наличии в биоптате H. pylori его уреаза превращает мочевину в аммиак, что изменяет pH среды и, следовательно, цвет индикатора</a:t>
            </a:r>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765175"/>
            <a:ext cx="17907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838200"/>
            <a:ext cx="7772400" cy="804863"/>
          </a:xfrm>
        </p:spPr>
        <p:txBody>
          <a:bodyPr/>
          <a:lstStyle/>
          <a:p>
            <a:pPr algn="ctr" eaLnBrk="1" hangingPunct="1">
              <a:defRPr/>
            </a:pPr>
            <a:r>
              <a:rPr lang="ru-RU" b="1" dirty="0">
                <a:solidFill>
                  <a:srgbClr val="C00000"/>
                </a:solidFill>
                <a:latin typeface="+mn-lt"/>
                <a:ea typeface="+mn-ea"/>
                <a:cs typeface="+mn-cs"/>
              </a:rPr>
              <a:t>НЕИНВАЗИВНЫЕ ТЕСТЫ</a:t>
            </a:r>
            <a:endParaRPr lang="ru-RU" b="1" dirty="0">
              <a:solidFill>
                <a:srgbClr val="C00000"/>
              </a:solidFill>
            </a:endParaRPr>
          </a:p>
        </p:txBody>
      </p:sp>
      <p:sp>
        <p:nvSpPr>
          <p:cNvPr id="17411" name="Содержимое 2"/>
          <p:cNvSpPr>
            <a:spLocks noGrp="1"/>
          </p:cNvSpPr>
          <p:nvPr>
            <p:ph idx="1"/>
          </p:nvPr>
        </p:nvSpPr>
        <p:spPr>
          <a:xfrm>
            <a:off x="357188" y="1714500"/>
            <a:ext cx="8786812" cy="4502150"/>
          </a:xfrm>
        </p:spPr>
        <p:txBody>
          <a:bodyPr/>
          <a:lstStyle/>
          <a:p>
            <a:pPr eaLnBrk="1" hangingPunct="1"/>
            <a:r>
              <a:rPr lang="ru-RU" altLang="ru-RU" sz="2400" b="1">
                <a:solidFill>
                  <a:srgbClr val="002060"/>
                </a:solidFill>
              </a:rPr>
              <a:t>Серологические методики</a:t>
            </a:r>
            <a:r>
              <a:rPr lang="ru-RU" altLang="ru-RU" sz="2400" b="1"/>
              <a:t>: обнаружение АТ к H. pylori в сыворотке крови. </a:t>
            </a:r>
            <a:r>
              <a:rPr lang="ru-RU" altLang="ru-RU" sz="2000"/>
              <a:t>Метод наиболее информативен при проведении крупных эпидемиологических исследований. Клиническое применение теста ограничено тем, что он не позволяет дифференцировать факт инфицирования в анамнезе от наличия H. pylori в настоящий момент</a:t>
            </a:r>
          </a:p>
          <a:p>
            <a:pPr eaLnBrk="1" hangingPunct="1"/>
            <a:r>
              <a:rPr lang="ru-RU" altLang="ru-RU" sz="2400" b="1">
                <a:solidFill>
                  <a:srgbClr val="002060"/>
                </a:solidFill>
              </a:rPr>
              <a:t>Дыхательный тест </a:t>
            </a:r>
            <a:r>
              <a:rPr lang="ru-RU" altLang="ru-RU" sz="2400"/>
              <a:t>— </a:t>
            </a:r>
            <a:r>
              <a:rPr lang="ru-RU" altLang="ru-RU" sz="2000"/>
              <a:t>определение в выдыхаемом больным воздухе CO2, меченного изотопами 14С или 13С, который образуется под действием уреазы H. pylori в результате расщепления в желудке меченой мочевины. Дыхательный тест позволяет эффективно диагностировать результат эрадикационной терапии.</a:t>
            </a:r>
          </a:p>
          <a:p>
            <a:pPr eaLnBrk="1" hangingPunct="1"/>
            <a:r>
              <a:rPr lang="ru-RU" altLang="ru-RU" sz="2400" b="1">
                <a:solidFill>
                  <a:srgbClr val="002060"/>
                </a:solidFill>
              </a:rPr>
              <a:t>ПЦР</a:t>
            </a:r>
            <a:r>
              <a:rPr lang="ru-RU" altLang="ru-RU" sz="2400"/>
              <a:t>: </a:t>
            </a:r>
            <a:r>
              <a:rPr lang="ru-RU" altLang="ru-RU" sz="2000"/>
              <a:t>можно исследовать как биоптат, так и фекалии больного</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642938" y="838200"/>
            <a:ext cx="8196262" cy="1143000"/>
          </a:xfrm>
        </p:spPr>
        <p:txBody>
          <a:bodyPr/>
          <a:lstStyle/>
          <a:p>
            <a:pPr algn="ctr" eaLnBrk="1" hangingPunct="1"/>
            <a:r>
              <a:rPr lang="ru-RU" altLang="ru-RU" sz="3600" b="1">
                <a:solidFill>
                  <a:srgbClr val="C00000"/>
                </a:solidFill>
              </a:rPr>
              <a:t>ПОКАЗАНИЯ К КОНСУЛЬТАЦИИ ДРУГИХ СПЕЦИАЛИСТОВ</a:t>
            </a:r>
          </a:p>
        </p:txBody>
      </p:sp>
      <p:sp>
        <p:nvSpPr>
          <p:cNvPr id="18435" name="Содержимое 2"/>
          <p:cNvSpPr>
            <a:spLocks noGrp="1"/>
          </p:cNvSpPr>
          <p:nvPr>
            <p:ph idx="1"/>
          </p:nvPr>
        </p:nvSpPr>
        <p:spPr>
          <a:xfrm>
            <a:off x="428625" y="2101850"/>
            <a:ext cx="8715375" cy="4114800"/>
          </a:xfrm>
        </p:spPr>
        <p:txBody>
          <a:bodyPr/>
          <a:lstStyle/>
          <a:p>
            <a:pPr eaLnBrk="1" hangingPunct="1"/>
            <a:r>
              <a:rPr lang="ru-RU" altLang="ru-RU" b="1">
                <a:solidFill>
                  <a:srgbClr val="002060"/>
                </a:solidFill>
              </a:rPr>
              <a:t>Хирург</a:t>
            </a:r>
            <a:r>
              <a:rPr lang="ru-RU" altLang="ru-RU" b="1"/>
              <a:t>: при подозрении на наличие осложнений — кровотечения, перфорации, пенетрации язвы, стенозирования.</a:t>
            </a:r>
          </a:p>
          <a:p>
            <a:pPr eaLnBrk="1" hangingPunct="1"/>
            <a:r>
              <a:rPr lang="ru-RU" altLang="ru-RU" b="1">
                <a:solidFill>
                  <a:srgbClr val="002060"/>
                </a:solidFill>
              </a:rPr>
              <a:t>Онколог</a:t>
            </a:r>
            <a:r>
              <a:rPr lang="ru-RU" altLang="ru-RU" b="1"/>
              <a:t>: при подозрении на злокачественный характер изъязвления.</a:t>
            </a:r>
          </a:p>
          <a:p>
            <a:pPr eaLnBrk="1" hangingPunct="1"/>
            <a:r>
              <a:rPr lang="ru-RU" altLang="ru-RU" b="1">
                <a:solidFill>
                  <a:srgbClr val="002060"/>
                </a:solidFill>
              </a:rPr>
              <a:t>Смежные специалисты</a:t>
            </a:r>
            <a:r>
              <a:rPr lang="ru-RU" altLang="ru-RU" b="1"/>
              <a:t>: при необходимости консультаций по поводу сопутствующих заболеваний.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838200"/>
            <a:ext cx="7772400" cy="804863"/>
          </a:xfrm>
        </p:spPr>
        <p:txBody>
          <a:bodyPr/>
          <a:lstStyle/>
          <a:p>
            <a:pPr algn="ctr" eaLnBrk="1" hangingPunct="1">
              <a:defRPr/>
            </a:pPr>
            <a:r>
              <a:rPr lang="ru-RU" b="1" dirty="0">
                <a:solidFill>
                  <a:srgbClr val="C00000"/>
                </a:solidFill>
                <a:latin typeface="+mn-lt"/>
                <a:ea typeface="+mn-ea"/>
                <a:cs typeface="+mn-cs"/>
              </a:rPr>
              <a:t>ЦЕЛИ ЛЕЧЕНИЯ</a:t>
            </a:r>
            <a:endParaRPr lang="ru-RU" b="1" dirty="0">
              <a:solidFill>
                <a:srgbClr val="C00000"/>
              </a:solidFill>
            </a:endParaRPr>
          </a:p>
        </p:txBody>
      </p:sp>
      <p:sp>
        <p:nvSpPr>
          <p:cNvPr id="21507" name="Содержимое 2"/>
          <p:cNvSpPr>
            <a:spLocks noGrp="1"/>
          </p:cNvSpPr>
          <p:nvPr>
            <p:ph idx="1"/>
          </p:nvPr>
        </p:nvSpPr>
        <p:spPr/>
        <p:txBody>
          <a:bodyPr/>
          <a:lstStyle/>
          <a:p>
            <a:pPr eaLnBrk="1" hangingPunct="1"/>
            <a:r>
              <a:rPr lang="ru-RU" altLang="ru-RU"/>
              <a:t>Эрадикация </a:t>
            </a:r>
            <a:r>
              <a:rPr lang="en-US" altLang="ru-RU"/>
              <a:t>H</a:t>
            </a:r>
            <a:r>
              <a:rPr lang="ru-RU" altLang="ru-RU"/>
              <a:t>. </a:t>
            </a:r>
            <a:r>
              <a:rPr lang="en-US" altLang="ru-RU"/>
              <a:t>pylori</a:t>
            </a:r>
            <a:endParaRPr lang="ru-RU" altLang="ru-RU"/>
          </a:p>
          <a:p>
            <a:pPr eaLnBrk="1" hangingPunct="1"/>
            <a:r>
              <a:rPr lang="ru-RU" altLang="ru-RU"/>
              <a:t>Заживление язвенного дефекта и быстрая ликвидация симптоматики заболевания</a:t>
            </a:r>
          </a:p>
          <a:p>
            <a:pPr eaLnBrk="1" hangingPunct="1"/>
            <a:r>
              <a:rPr lang="ru-RU" altLang="ru-RU"/>
              <a:t>Достижение стойкой ремиссии</a:t>
            </a:r>
          </a:p>
          <a:p>
            <a:pPr eaLnBrk="1" hangingPunct="1"/>
            <a:r>
              <a:rPr lang="ru-RU" altLang="ru-RU"/>
              <a:t>Предупреждение развития осложнений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428625" y="838200"/>
            <a:ext cx="8410575" cy="661988"/>
          </a:xfrm>
        </p:spPr>
        <p:txBody>
          <a:bodyPr/>
          <a:lstStyle/>
          <a:p>
            <a:pPr algn="ctr" eaLnBrk="1" hangingPunct="1"/>
            <a:r>
              <a:rPr lang="ru-RU" altLang="ru-RU" sz="3600" b="1">
                <a:solidFill>
                  <a:srgbClr val="C00000"/>
                </a:solidFill>
              </a:rPr>
              <a:t>ПОКАЗАНИЯ К ГОСПИТАЛИЗАЦИИ</a:t>
            </a:r>
          </a:p>
        </p:txBody>
      </p:sp>
      <p:sp>
        <p:nvSpPr>
          <p:cNvPr id="20483" name="Содержимое 2"/>
          <p:cNvSpPr>
            <a:spLocks noGrp="1"/>
          </p:cNvSpPr>
          <p:nvPr>
            <p:ph idx="1"/>
          </p:nvPr>
        </p:nvSpPr>
        <p:spPr>
          <a:xfrm>
            <a:off x="285750" y="1714500"/>
            <a:ext cx="8858250" cy="4502150"/>
          </a:xfrm>
        </p:spPr>
        <p:txBody>
          <a:bodyPr/>
          <a:lstStyle/>
          <a:p>
            <a:pPr eaLnBrk="1" hangingPunct="1"/>
            <a:r>
              <a:rPr lang="ru-RU" altLang="ru-RU" sz="2400" b="1"/>
              <a:t>ЯБ с клинической картиной выраженного обострения (выраженный болевой синдром).</a:t>
            </a:r>
          </a:p>
          <a:p>
            <a:pPr eaLnBrk="1" hangingPunct="1"/>
            <a:r>
              <a:rPr lang="ru-RU" altLang="ru-RU" sz="2400" b="1"/>
              <a:t>Обнаружение в желудке изъязвлений, требующих дифференциальной диагностики между доброкачественными язвами и раком желудка.</a:t>
            </a:r>
          </a:p>
          <a:p>
            <a:pPr eaLnBrk="1" hangingPunct="1"/>
            <a:r>
              <a:rPr lang="ru-RU" altLang="ru-RU" sz="2400" b="1"/>
              <a:t>Признаки желудочно-кишечного кровотечения (мелена, рвота кровью и др.), перфорации и пенетрации язвенного дефекта.</a:t>
            </a:r>
          </a:p>
          <a:p>
            <a:pPr eaLnBrk="1" hangingPunct="1"/>
            <a:r>
              <a:rPr lang="ru-RU" altLang="ru-RU" sz="2400" b="1"/>
              <a:t>Язвенная болезнь желудка и двенадцатиперстной кишки с наличием осложнений в анамнезе.</a:t>
            </a:r>
          </a:p>
          <a:p>
            <a:pPr eaLnBrk="1" hangingPunct="1"/>
            <a:r>
              <a:rPr lang="ru-RU" altLang="ru-RU" sz="2400" b="1"/>
              <a:t>Язвенная болезнь с сопутствующими заболеваниями.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642938" y="838200"/>
            <a:ext cx="8196262" cy="590550"/>
          </a:xfrm>
        </p:spPr>
        <p:txBody>
          <a:bodyPr/>
          <a:lstStyle/>
          <a:p>
            <a:pPr algn="ctr" eaLnBrk="1" hangingPunct="1"/>
            <a:r>
              <a:rPr lang="ru-RU" altLang="ru-RU" sz="3200" b="1">
                <a:solidFill>
                  <a:srgbClr val="C00000"/>
                </a:solidFill>
              </a:rPr>
              <a:t>НЕМЕДИКАМЕНТОЗНОЕ ЛЕЧЕНИЕ</a:t>
            </a:r>
          </a:p>
        </p:txBody>
      </p:sp>
      <p:sp>
        <p:nvSpPr>
          <p:cNvPr id="23555" name="Содержимое 2"/>
          <p:cNvSpPr>
            <a:spLocks noGrp="1"/>
          </p:cNvSpPr>
          <p:nvPr>
            <p:ph idx="1"/>
          </p:nvPr>
        </p:nvSpPr>
        <p:spPr>
          <a:xfrm>
            <a:off x="357188" y="1571625"/>
            <a:ext cx="8786812" cy="4645025"/>
          </a:xfrm>
        </p:spPr>
        <p:txBody>
          <a:bodyPr/>
          <a:lstStyle/>
          <a:p>
            <a:pPr eaLnBrk="1" hangingPunct="1"/>
            <a:r>
              <a:rPr lang="ru-RU" altLang="ru-RU" sz="2400">
                <a:solidFill>
                  <a:srgbClr val="002060"/>
                </a:solidFill>
              </a:rPr>
              <a:t>РЕЖИМ: </a:t>
            </a:r>
            <a:r>
              <a:rPr lang="ru-RU" altLang="ru-RU" sz="1600">
                <a:solidFill>
                  <a:srgbClr val="002060"/>
                </a:solidFill>
              </a:rPr>
              <a:t>Больным необходимо обеспечить охранительный режим с ограничением физических и эмоциональных нагрузок, прекратить курение и употребление алкоголя. Рекомендации по изменению образа жизни следует давать в соответствии с общим состоянием больного и наличием у него других заболеваний.</a:t>
            </a:r>
          </a:p>
          <a:p>
            <a:pPr eaLnBrk="1" hangingPunct="1"/>
            <a:r>
              <a:rPr lang="ru-RU" altLang="ru-RU" sz="2400">
                <a:solidFill>
                  <a:srgbClr val="002060"/>
                </a:solidFill>
              </a:rPr>
              <a:t>ДИЕТА: </a:t>
            </a:r>
            <a:r>
              <a:rPr lang="ru-RU" altLang="ru-RU" sz="1600">
                <a:solidFill>
                  <a:srgbClr val="002060"/>
                </a:solidFill>
              </a:rPr>
              <a:t>Питание должно быть частым, дробным, механически и химически щадящим с исключением блюд, вызывающих или усиливающих клинические проявления заболевания (например, острых приправ, маринованных и копчёных продуктов).</a:t>
            </a:r>
          </a:p>
          <a:p>
            <a:pPr eaLnBrk="1" hangingPunct="1"/>
            <a:r>
              <a:rPr lang="ru-RU" altLang="ru-RU" sz="2400">
                <a:solidFill>
                  <a:srgbClr val="002060"/>
                </a:solidFill>
              </a:rPr>
              <a:t>ПРОЧИЕ РЕКОМЕНДАЦИИ: </a:t>
            </a:r>
            <a:r>
              <a:rPr lang="ru-RU" altLang="ru-RU" sz="1600">
                <a:solidFill>
                  <a:srgbClr val="002060"/>
                </a:solidFill>
              </a:rPr>
              <a:t>Необходимо убедиться в том, что пациент не принимает НПВП (в том числе анальгетики в связи с различными болевыми синдромами или ацетилсалициловую кислоту с целью профилактики). При необходимости их длительного применения следует рассмотреть возможность уменьшения дозы препарата или замены на другое ЛС, обладающее меньшим воздействием на слизистую оболочку ЖКТ. Нужно помнить, что приём НПВП вместе с пищей не ослабляет их негативного воздействия на слизистую оболочку желудка и двенадцатиперстной кишки, также неэффективна замена НПВП на лекарственные формы с кишечно-растворимым покрытием.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p:txBody>
          <a:bodyPr/>
          <a:lstStyle/>
          <a:p>
            <a:pPr algn="ctr"/>
            <a:r>
              <a:rPr lang="ru-RU" altLang="ru-RU" b="1">
                <a:solidFill>
                  <a:srgbClr val="002060"/>
                </a:solidFill>
              </a:rPr>
              <a:t>ПЛАН  ЛЕКЦИИ</a:t>
            </a:r>
          </a:p>
        </p:txBody>
      </p:sp>
      <p:sp>
        <p:nvSpPr>
          <p:cNvPr id="4099" name="Содержимое 2"/>
          <p:cNvSpPr>
            <a:spLocks noGrp="1"/>
          </p:cNvSpPr>
          <p:nvPr>
            <p:ph idx="1"/>
          </p:nvPr>
        </p:nvSpPr>
        <p:spPr/>
        <p:txBody>
          <a:bodyPr/>
          <a:lstStyle/>
          <a:p>
            <a:r>
              <a:rPr lang="ru-RU" altLang="ru-RU" sz="2400">
                <a:solidFill>
                  <a:srgbClr val="002060"/>
                </a:solidFill>
              </a:rPr>
              <a:t>Определение понятий "язвенная болезнь" желудка и 12 перстной кишки. </a:t>
            </a:r>
          </a:p>
          <a:p>
            <a:r>
              <a:rPr lang="ru-RU" altLang="ru-RU" sz="2400">
                <a:solidFill>
                  <a:srgbClr val="002060"/>
                </a:solidFill>
              </a:rPr>
              <a:t>Факторы риска и причины.</a:t>
            </a:r>
          </a:p>
          <a:p>
            <a:r>
              <a:rPr lang="ru-RU" altLang="ru-RU" sz="2400">
                <a:solidFill>
                  <a:srgbClr val="002060"/>
                </a:solidFill>
              </a:rPr>
              <a:t>Принципы диагностики, лечения, профилактики. </a:t>
            </a:r>
          </a:p>
          <a:p>
            <a:r>
              <a:rPr lang="ru-RU" altLang="ru-RU" sz="2400">
                <a:solidFill>
                  <a:srgbClr val="002060"/>
                </a:solidFill>
              </a:rPr>
              <a:t>Клинические проявления. Возможные проблемы пациентов (боль, изжога, рвота, дефицит знаний и др.).</a:t>
            </a:r>
          </a:p>
          <a:p>
            <a:r>
              <a:rPr lang="ru-RU" altLang="ru-RU" sz="2400">
                <a:solidFill>
                  <a:srgbClr val="002060"/>
                </a:solidFill>
              </a:rPr>
              <a:t>Возможные осложнения: прободение, кровотечение, рубцово-язвенный стеноз привратника, малигнизация язвы.</a:t>
            </a:r>
          </a:p>
          <a:p>
            <a:r>
              <a:rPr lang="ru-RU" altLang="ru-RU" sz="2400">
                <a:solidFill>
                  <a:srgbClr val="002060"/>
                </a:solidFill>
              </a:rPr>
              <a:t>Неотложная помощь при желудочном кровотечении</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1066800" y="838200"/>
            <a:ext cx="7772400" cy="661988"/>
          </a:xfrm>
        </p:spPr>
        <p:txBody>
          <a:bodyPr/>
          <a:lstStyle/>
          <a:p>
            <a:pPr algn="ctr" eaLnBrk="1" hangingPunct="1"/>
            <a:r>
              <a:rPr lang="ru-RU" altLang="ru-RU" sz="3200" b="1">
                <a:solidFill>
                  <a:srgbClr val="C00000"/>
                </a:solidFill>
              </a:rPr>
              <a:t>ЛЕКАРСТВЕННАЯ ТЕРАПИЯ</a:t>
            </a:r>
          </a:p>
        </p:txBody>
      </p:sp>
      <p:sp>
        <p:nvSpPr>
          <p:cNvPr id="22531" name="Содержимое 2"/>
          <p:cNvSpPr>
            <a:spLocks noGrp="1"/>
          </p:cNvSpPr>
          <p:nvPr>
            <p:ph idx="1"/>
          </p:nvPr>
        </p:nvSpPr>
        <p:spPr>
          <a:xfrm>
            <a:off x="357188" y="1643063"/>
            <a:ext cx="8786812" cy="5214937"/>
          </a:xfrm>
        </p:spPr>
        <p:txBody>
          <a:bodyPr/>
          <a:lstStyle/>
          <a:p>
            <a:pPr eaLnBrk="1" hangingPunct="1"/>
            <a:r>
              <a:rPr lang="ru-RU" altLang="ru-RU" sz="2400">
                <a:solidFill>
                  <a:srgbClr val="002060"/>
                </a:solidFill>
              </a:rPr>
              <a:t>Терапия первой линии</a:t>
            </a:r>
            <a:r>
              <a:rPr lang="ru-RU" altLang="ru-RU" sz="2400"/>
              <a:t>: стандартная комбинация трёх ЛС — наиболее эффективная схема эрадикации:</a:t>
            </a:r>
          </a:p>
          <a:p>
            <a:pPr eaLnBrk="1" hangingPunct="1"/>
            <a:r>
              <a:rPr lang="en-US" altLang="ru-RU" sz="2000"/>
              <a:t>✧</a:t>
            </a:r>
            <a:r>
              <a:rPr lang="ru-RU" altLang="ru-RU" sz="2000"/>
              <a:t>любой из ингибиторов протонного насоса (омепразол, лансопразол, рабепразол, эзомепразол) или ранитидин;</a:t>
            </a:r>
          </a:p>
          <a:p>
            <a:pPr eaLnBrk="1" hangingPunct="1"/>
            <a:r>
              <a:rPr lang="en-US" altLang="ru-RU" sz="2000"/>
              <a:t>✧</a:t>
            </a:r>
            <a:r>
              <a:rPr lang="ru-RU" altLang="ru-RU" sz="2000"/>
              <a:t>висмута трикалия дицитрат в стандартной дозе 2 раза в день;</a:t>
            </a:r>
          </a:p>
          <a:p>
            <a:pPr eaLnBrk="1" hangingPunct="1"/>
            <a:r>
              <a:rPr lang="en-US" altLang="ru-RU" sz="2000"/>
              <a:t>✧</a:t>
            </a:r>
            <a:r>
              <a:rPr lang="ru-RU" altLang="ru-RU" sz="2000"/>
              <a:t>кларитромицин 500 мг 2 раза в день;</a:t>
            </a:r>
          </a:p>
          <a:p>
            <a:pPr eaLnBrk="1" hangingPunct="1"/>
            <a:r>
              <a:rPr lang="en-US" altLang="ru-RU" sz="2000"/>
              <a:t>✧</a:t>
            </a:r>
            <a:r>
              <a:rPr lang="ru-RU" altLang="ru-RU" sz="2000"/>
              <a:t>амоксициллин 1000 мг 2 раза в день или метронидазол 500 мг 2 раза в день.</a:t>
            </a:r>
          </a:p>
          <a:p>
            <a:pPr eaLnBrk="1" hangingPunct="1">
              <a:buFont typeface="Wingdings" panose="05000000000000000000" pitchFamily="2" charset="2"/>
              <a:buNone/>
            </a:pPr>
            <a:r>
              <a:rPr lang="ru-RU" altLang="ru-RU" sz="2400" b="1" i="1">
                <a:solidFill>
                  <a:srgbClr val="C00000"/>
                </a:solidFill>
              </a:rPr>
              <a:t>в течение как минимум 7 дней, целесообразнее — 10–14 дней</a:t>
            </a:r>
          </a:p>
          <a:p>
            <a:pPr algn="ctr" eaLnBrk="1" hangingPunct="1">
              <a:buFont typeface="Wingdings" panose="05000000000000000000" pitchFamily="2" charset="2"/>
              <a:buNone/>
            </a:pPr>
            <a:r>
              <a:rPr lang="ru-RU" altLang="ru-RU" sz="2400" b="1" i="1">
                <a:solidFill>
                  <a:srgbClr val="002060"/>
                </a:solidFill>
              </a:rPr>
              <a:t>	Учитывая высокий уровень резистентности </a:t>
            </a:r>
            <a:r>
              <a:rPr lang="en-US" altLang="ru-RU" sz="2400" b="1" i="1">
                <a:solidFill>
                  <a:srgbClr val="002060"/>
                </a:solidFill>
              </a:rPr>
              <a:t>H</a:t>
            </a:r>
            <a:r>
              <a:rPr lang="ru-RU" altLang="ru-RU" sz="2400" b="1" i="1">
                <a:solidFill>
                  <a:srgbClr val="002060"/>
                </a:solidFill>
              </a:rPr>
              <a:t>. </a:t>
            </a:r>
            <a:r>
              <a:rPr lang="en-US" altLang="ru-RU" sz="2400" b="1" i="1">
                <a:solidFill>
                  <a:srgbClr val="002060"/>
                </a:solidFill>
              </a:rPr>
              <a:t>pylori</a:t>
            </a:r>
            <a:r>
              <a:rPr lang="ru-RU" altLang="ru-RU" sz="2400" b="1" i="1">
                <a:solidFill>
                  <a:srgbClr val="002060"/>
                </a:solidFill>
              </a:rPr>
              <a:t> к метронидазолу в России, сочетание кларитромицина с амоксициллином предпочтительнее, чем кларитромицина с метронидазолом</a:t>
            </a:r>
            <a:r>
              <a:rPr lang="ru-RU" altLang="ru-RU" sz="2400"/>
              <a:t>. </a:t>
            </a:r>
            <a:endParaRPr lang="ru-RU" altLang="ru-RU" sz="2400" b="1" i="1">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Содержимое 2"/>
          <p:cNvSpPr>
            <a:spLocks noGrp="1"/>
          </p:cNvSpPr>
          <p:nvPr>
            <p:ph idx="1"/>
          </p:nvPr>
        </p:nvSpPr>
        <p:spPr>
          <a:xfrm>
            <a:off x="428625" y="1143000"/>
            <a:ext cx="8715375" cy="5073650"/>
          </a:xfrm>
        </p:spPr>
        <p:txBody>
          <a:bodyPr/>
          <a:lstStyle/>
          <a:p>
            <a:pPr eaLnBrk="1" hangingPunct="1"/>
            <a:r>
              <a:rPr lang="ru-RU" altLang="ru-RU" sz="2400" b="1" i="1">
                <a:solidFill>
                  <a:srgbClr val="C00000"/>
                </a:solidFill>
              </a:rPr>
              <a:t>При неосложнённой язвенной болезни двенадцатиперстной кишки </a:t>
            </a:r>
            <a:r>
              <a:rPr lang="ru-RU" altLang="ru-RU" sz="2400" b="1" i="1">
                <a:solidFill>
                  <a:srgbClr val="002060"/>
                </a:solidFill>
              </a:rPr>
              <a:t>нет необходимости продолжать антисекреторную терапию после проведения курса эрадикации. </a:t>
            </a:r>
          </a:p>
          <a:p>
            <a:pPr eaLnBrk="1" hangingPunct="1"/>
            <a:r>
              <a:rPr lang="ru-RU" altLang="ru-RU" sz="2400" b="1" i="1">
                <a:solidFill>
                  <a:srgbClr val="C00000"/>
                </a:solidFill>
              </a:rPr>
              <a:t>При обострении язвенной болезни желудка, а также при обострении язвенной болезни двенадцатиперстной кишки, протекающей на фоне тяжёлых сопутствующих заболеваний или с осложнениями</a:t>
            </a:r>
            <a:r>
              <a:rPr lang="ru-RU" altLang="ru-RU" sz="2400" b="1" i="1">
                <a:solidFill>
                  <a:srgbClr val="002060"/>
                </a:solidFill>
              </a:rPr>
              <a:t>, рекомендуют продолжить антисекреторную терапию с использованием одного из антисекреторных препаратов (более эффективных ингибиторов протонного насоса, блокаторов Н2-рецепторов гистамина) в течение 2–5 нед для эффективного заживления язвы.</a:t>
            </a:r>
          </a:p>
          <a:p>
            <a:pPr eaLnBrk="1" hangingPunct="1"/>
            <a:endParaRPr lang="ru-RU" altLang="ru-RU" sz="2400" i="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Содержимое 2"/>
          <p:cNvSpPr>
            <a:spLocks noGrp="1"/>
          </p:cNvSpPr>
          <p:nvPr>
            <p:ph idx="1"/>
          </p:nvPr>
        </p:nvSpPr>
        <p:spPr>
          <a:xfrm>
            <a:off x="428625" y="1071563"/>
            <a:ext cx="8410575" cy="4114800"/>
          </a:xfrm>
        </p:spPr>
        <p:txBody>
          <a:bodyPr/>
          <a:lstStyle/>
          <a:p>
            <a:pPr eaLnBrk="1" hangingPunct="1"/>
            <a:r>
              <a:rPr lang="ru-RU" altLang="ru-RU" sz="2400" b="1" i="1">
                <a:solidFill>
                  <a:srgbClr val="002060"/>
                </a:solidFill>
              </a:rPr>
              <a:t>Протокол эрадикационной терапии предполагает обязательный </a:t>
            </a:r>
            <a:r>
              <a:rPr lang="ru-RU" altLang="ru-RU" sz="2400" b="1" i="1">
                <a:solidFill>
                  <a:srgbClr val="C00000"/>
                </a:solidFill>
              </a:rPr>
              <a:t>контроль</a:t>
            </a:r>
            <a:r>
              <a:rPr lang="ru-RU" altLang="ru-RU" sz="2400" b="1" i="1">
                <a:solidFill>
                  <a:srgbClr val="002060"/>
                </a:solidFill>
              </a:rPr>
              <a:t> её </a:t>
            </a:r>
            <a:r>
              <a:rPr lang="ru-RU" altLang="ru-RU" sz="2400" b="1" i="1">
                <a:solidFill>
                  <a:srgbClr val="C00000"/>
                </a:solidFill>
              </a:rPr>
              <a:t>эффективности</a:t>
            </a:r>
            <a:r>
              <a:rPr lang="ru-RU" altLang="ru-RU" sz="2400" b="1" i="1">
                <a:solidFill>
                  <a:srgbClr val="002060"/>
                </a:solidFill>
              </a:rPr>
              <a:t>, который проводят через 4–6 нед после окончания приёма антибактериальных препаратов и ингибиторов протонного насоса</a:t>
            </a:r>
          </a:p>
          <a:p>
            <a:pPr eaLnBrk="1" hangingPunct="1"/>
            <a:r>
              <a:rPr lang="ru-RU" altLang="ru-RU" sz="2400" b="1" i="1">
                <a:solidFill>
                  <a:srgbClr val="002060"/>
                </a:solidFill>
              </a:rPr>
              <a:t>Оптимальный метод диагностики инфекции </a:t>
            </a:r>
            <a:r>
              <a:rPr lang="en-US" altLang="ru-RU" sz="2400" b="1" i="1">
                <a:solidFill>
                  <a:srgbClr val="002060"/>
                </a:solidFill>
              </a:rPr>
              <a:t>H</a:t>
            </a:r>
            <a:r>
              <a:rPr lang="ru-RU" altLang="ru-RU" sz="2400" b="1" i="1">
                <a:solidFill>
                  <a:srgbClr val="002060"/>
                </a:solidFill>
              </a:rPr>
              <a:t>. </a:t>
            </a:r>
            <a:r>
              <a:rPr lang="en-US" altLang="ru-RU" sz="2400" b="1" i="1">
                <a:solidFill>
                  <a:srgbClr val="002060"/>
                </a:solidFill>
              </a:rPr>
              <a:t>pylori</a:t>
            </a:r>
            <a:r>
              <a:rPr lang="ru-RU" altLang="ru-RU" sz="2400" b="1" i="1">
                <a:solidFill>
                  <a:srgbClr val="002060"/>
                </a:solidFill>
              </a:rPr>
              <a:t> на данном этапе — дыхательный тест, однако при его отсутствии можно воспользоваться другими методами диагностики</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571500" y="838200"/>
            <a:ext cx="8267700" cy="661988"/>
          </a:xfrm>
        </p:spPr>
        <p:txBody>
          <a:bodyPr/>
          <a:lstStyle/>
          <a:p>
            <a:pPr algn="ctr" eaLnBrk="1" hangingPunct="1"/>
            <a:r>
              <a:rPr lang="ru-RU" altLang="ru-RU" sz="3200" b="1">
                <a:solidFill>
                  <a:srgbClr val="C00000"/>
                </a:solidFill>
              </a:rPr>
              <a:t>ДАЛЬНЕЙШЕЕ ВЕДЕНИЕ БОЛЬНОГО</a:t>
            </a:r>
          </a:p>
        </p:txBody>
      </p:sp>
      <p:sp>
        <p:nvSpPr>
          <p:cNvPr id="25603" name="Содержимое 2"/>
          <p:cNvSpPr>
            <a:spLocks noGrp="1"/>
          </p:cNvSpPr>
          <p:nvPr>
            <p:ph idx="1"/>
          </p:nvPr>
        </p:nvSpPr>
        <p:spPr>
          <a:xfrm>
            <a:off x="0" y="1714500"/>
            <a:ext cx="9144000" cy="4502150"/>
          </a:xfrm>
        </p:spPr>
        <p:txBody>
          <a:bodyPr/>
          <a:lstStyle/>
          <a:p>
            <a:pPr eaLnBrk="1" hangingPunct="1"/>
            <a:r>
              <a:rPr lang="ru-RU" altLang="ru-RU" sz="2400" b="1" i="1">
                <a:solidFill>
                  <a:srgbClr val="002060"/>
                </a:solidFill>
              </a:rPr>
              <a:t>Непрерывная (в течение месяцев и даже лет) поддерживающая терапия антисекреторным препаратом в половинной дозе</a:t>
            </a:r>
            <a:r>
              <a:rPr lang="ru-RU" altLang="ru-RU" sz="1800"/>
              <a:t>, например ежедневный приём 150 мг ранитидина, или 20 мг фамотидина, или 20 мг омепразола. </a:t>
            </a:r>
          </a:p>
          <a:p>
            <a:pPr eaLnBrk="1" hangingPunct="1"/>
            <a:r>
              <a:rPr lang="ru-RU" altLang="ru-RU" sz="2400"/>
              <a:t>Показания:</a:t>
            </a:r>
          </a:p>
          <a:p>
            <a:pPr eaLnBrk="1" hangingPunct="1"/>
            <a:r>
              <a:rPr lang="ru-RU" altLang="ru-RU" sz="2000"/>
              <a:t>неэффективность проведённой эрадикационной терапии;</a:t>
            </a:r>
          </a:p>
          <a:p>
            <a:pPr eaLnBrk="1" hangingPunct="1"/>
            <a:r>
              <a:rPr lang="ru-RU" altLang="ru-RU" sz="2000"/>
              <a:t>осложнения язвенной болезни (язвенное кровотечение или перфорация);</a:t>
            </a:r>
          </a:p>
          <a:p>
            <a:pPr eaLnBrk="1" hangingPunct="1"/>
            <a:r>
              <a:rPr lang="ru-RU" altLang="ru-RU" sz="2000"/>
              <a:t>наличие сопутствующих заболеваний, требующих применения НПВП (предпочтителен приём ингибиторов протонного насоса</a:t>
            </a:r>
            <a:r>
              <a:rPr lang="en-US" altLang="ru-RU" sz="2000"/>
              <a:t>A</a:t>
            </a:r>
            <a:r>
              <a:rPr lang="ru-RU" altLang="ru-RU" sz="2000"/>
              <a:t>);</a:t>
            </a:r>
          </a:p>
          <a:p>
            <a:pPr eaLnBrk="1" hangingPunct="1"/>
            <a:r>
              <a:rPr lang="ru-RU" altLang="ru-RU" sz="2000"/>
              <a:t>сопутствующая язвенной болезни гастроэзофагеальная рефлюксная болезнь;</a:t>
            </a:r>
          </a:p>
          <a:p>
            <a:pPr eaLnBrk="1" hangingPunct="1"/>
            <a:r>
              <a:rPr lang="ru-RU" altLang="ru-RU" sz="2000"/>
              <a:t>язвенная болезнь, не ассоциированная с </a:t>
            </a:r>
            <a:r>
              <a:rPr lang="en-US" altLang="ru-RU" sz="2000"/>
              <a:t>H</a:t>
            </a:r>
            <a:r>
              <a:rPr lang="ru-RU" altLang="ru-RU" sz="2000"/>
              <a:t>. </a:t>
            </a:r>
            <a:r>
              <a:rPr lang="en-US" altLang="ru-RU" sz="2000"/>
              <a:t>pylori</a:t>
            </a:r>
            <a:r>
              <a:rPr lang="ru-RU" altLang="ru-RU" sz="200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Содержимое 2"/>
          <p:cNvSpPr>
            <a:spLocks noGrp="1"/>
          </p:cNvSpPr>
          <p:nvPr>
            <p:ph idx="1"/>
          </p:nvPr>
        </p:nvSpPr>
        <p:spPr>
          <a:xfrm>
            <a:off x="214313" y="1285875"/>
            <a:ext cx="8929687" cy="4930775"/>
          </a:xfrm>
        </p:spPr>
        <p:txBody>
          <a:bodyPr/>
          <a:lstStyle/>
          <a:p>
            <a:pPr eaLnBrk="1" hangingPunct="1"/>
            <a:r>
              <a:rPr lang="ru-RU" altLang="ru-RU" sz="2400" b="1" i="1">
                <a:solidFill>
                  <a:srgbClr val="002060"/>
                </a:solidFill>
              </a:rPr>
              <a:t>Профилактическая терапия «по требованию»</a:t>
            </a:r>
            <a:r>
              <a:rPr lang="ru-RU" altLang="ru-RU" sz="2400"/>
              <a:t>, предусматривающая при появлении симптомов, характерных для обострения язвенной болезни, приём одного из антисекреторных препаратов в полной суточной дозе в течение 2–3 дней, а затем в половинной — в течение 2 нед. </a:t>
            </a:r>
          </a:p>
          <a:p>
            <a:pPr eaLnBrk="1" hangingPunct="1"/>
            <a:r>
              <a:rPr lang="ru-RU" altLang="ru-RU" sz="2400"/>
              <a:t>Показание к проведению данной терапии — появление симптомов язвенной болезни после успешной эрадикации </a:t>
            </a:r>
            <a:r>
              <a:rPr lang="en-US" altLang="ru-RU" sz="2400"/>
              <a:t>H</a:t>
            </a:r>
            <a:r>
              <a:rPr lang="ru-RU" altLang="ru-RU" sz="2400"/>
              <a:t>. </a:t>
            </a:r>
            <a:r>
              <a:rPr lang="en-US" altLang="ru-RU" sz="2400"/>
              <a:t>pylori</a:t>
            </a:r>
            <a:r>
              <a:rPr lang="ru-RU" altLang="ru-RU" sz="2400"/>
              <a:t>. Если симптомы обострения полностью исчезают после лечения, то его следует прекратить. Если же симптомы не исчезают или рецидивируют, то необходимо провести ФЭГДС и другие исследования, как это предусмотрено при обострении.</a:t>
            </a:r>
          </a:p>
          <a:p>
            <a:pPr eaLnBrk="1" hangingPunct="1"/>
            <a:endParaRPr lang="ru-RU" altLang="ru-RU" sz="2400"/>
          </a:p>
          <a:p>
            <a:pPr eaLnBrk="1" hangingPunct="1"/>
            <a:endParaRPr lang="ru-RU" altLang="ru-RU"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1066800" y="838200"/>
            <a:ext cx="7772400" cy="590550"/>
          </a:xfrm>
        </p:spPr>
        <p:txBody>
          <a:bodyPr/>
          <a:lstStyle/>
          <a:p>
            <a:pPr algn="ctr" eaLnBrk="1" hangingPunct="1"/>
            <a:r>
              <a:rPr lang="ru-RU" altLang="ru-RU" sz="3200" b="1">
                <a:solidFill>
                  <a:srgbClr val="C00000"/>
                </a:solidFill>
              </a:rPr>
              <a:t>ОБУЧЕНИЕ БОЛЬНОГО</a:t>
            </a:r>
          </a:p>
        </p:txBody>
      </p:sp>
      <p:sp>
        <p:nvSpPr>
          <p:cNvPr id="29699" name="Содержимое 2"/>
          <p:cNvSpPr>
            <a:spLocks noGrp="1"/>
          </p:cNvSpPr>
          <p:nvPr>
            <p:ph idx="1"/>
          </p:nvPr>
        </p:nvSpPr>
        <p:spPr>
          <a:xfrm>
            <a:off x="214313" y="1571625"/>
            <a:ext cx="8929687" cy="4645025"/>
          </a:xfrm>
        </p:spPr>
        <p:txBody>
          <a:bodyPr/>
          <a:lstStyle/>
          <a:p>
            <a:pPr eaLnBrk="1" hangingPunct="1"/>
            <a:r>
              <a:rPr lang="ru-RU" altLang="ru-RU" sz="2200"/>
              <a:t>Больного следует убедить в необходимости чёткого соблюдения рекомендованного режима приёма ЛС, несмотря на то что в некоторых случаях количество препаратов может показаться больному чрезмерным, так как произвольно изменённый режим приёма и дозировка ЛС — основная причина сохранения инфекции </a:t>
            </a:r>
            <a:r>
              <a:rPr lang="en-US" altLang="ru-RU" sz="2200"/>
              <a:t>H</a:t>
            </a:r>
            <a:r>
              <a:rPr lang="ru-RU" altLang="ru-RU" sz="2200"/>
              <a:t>. </a:t>
            </a:r>
            <a:r>
              <a:rPr lang="en-US" altLang="ru-RU" sz="2200"/>
              <a:t>pylori</a:t>
            </a:r>
            <a:r>
              <a:rPr lang="ru-RU" altLang="ru-RU" sz="2200"/>
              <a:t>.</a:t>
            </a:r>
          </a:p>
          <a:p>
            <a:pPr eaLnBrk="1" hangingPunct="1"/>
            <a:r>
              <a:rPr lang="ru-RU" altLang="ru-RU" sz="2200"/>
              <a:t>Больному необходимо посоветовать избегать приёма НПВП и скорректировать образ жизни и питание. Желательны ограничение употребление алкоголя и кофеина, отказ от курения.</a:t>
            </a:r>
          </a:p>
          <a:p>
            <a:pPr eaLnBrk="1" hangingPunct="1"/>
            <a:r>
              <a:rPr lang="ru-RU" altLang="ru-RU" sz="2200"/>
              <a:t>Необходимо сообщить больному подробную информацию о признаках рецидива язвенной болезни и её осложнений (кровотечения, перфорации, стеноза привратника), убедить в необходимости срочного обращения к врачу при возникновении этих признаков.</a:t>
            </a:r>
          </a:p>
          <a:p>
            <a:pPr eaLnBrk="1" hangingPunct="1"/>
            <a:endParaRPr lang="ru-RU" altLang="ru-RU"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304800" y="0"/>
            <a:ext cx="8686800" cy="1071563"/>
          </a:xfrm>
        </p:spPr>
        <p:txBody>
          <a:bodyPr/>
          <a:lstStyle/>
          <a:p>
            <a:pPr algn="ctr" eaLnBrk="1" hangingPunct="1"/>
            <a:r>
              <a:rPr lang="ru-RU" altLang="ru-RU" sz="3200" b="1"/>
              <a:t>КРОВОТЕЧЕНИЯ ИЗ </a:t>
            </a:r>
            <a:br>
              <a:rPr lang="ru-RU" altLang="ru-RU" sz="3200" b="1"/>
            </a:br>
            <a:r>
              <a:rPr lang="ru-RU" altLang="ru-RU" sz="3200" b="1"/>
              <a:t>ВЕРХНИХ ОТДЕЛОВ ЖКТ</a:t>
            </a:r>
            <a:endParaRPr lang="ru-RU" altLang="ru-RU" sz="3200"/>
          </a:p>
        </p:txBody>
      </p:sp>
      <p:sp>
        <p:nvSpPr>
          <p:cNvPr id="3" name="Содержимое 2"/>
          <p:cNvSpPr>
            <a:spLocks noGrp="1"/>
          </p:cNvSpPr>
          <p:nvPr>
            <p:ph idx="1"/>
          </p:nvPr>
        </p:nvSpPr>
        <p:spPr>
          <a:xfrm>
            <a:off x="142875" y="1000125"/>
            <a:ext cx="8848725" cy="5080000"/>
          </a:xfrm>
        </p:spPr>
        <p:txBody>
          <a:bodyPr/>
          <a:lstStyle/>
          <a:p>
            <a:pPr eaLnBrk="1" hangingPunct="1">
              <a:defRPr/>
            </a:pPr>
            <a:r>
              <a:rPr lang="ru-RU" sz="2000" b="1" i="1" dirty="0">
                <a:solidFill>
                  <a:srgbClr val="002060"/>
                </a:solidFill>
                <a:latin typeface="Monotype Corsiva" pitchFamily="66" charset="0"/>
              </a:rPr>
              <a:t>Причины</a:t>
            </a:r>
            <a:r>
              <a:rPr lang="ru-RU" sz="2000" b="1" dirty="0">
                <a:solidFill>
                  <a:srgbClr val="002060"/>
                </a:solidFill>
                <a:latin typeface="Monotype Corsiva" pitchFamily="66" charset="0"/>
              </a:rPr>
              <a:t>: </a:t>
            </a:r>
            <a:r>
              <a:rPr lang="ru-RU" sz="2000" dirty="0">
                <a:solidFill>
                  <a:srgbClr val="002060"/>
                </a:solidFill>
                <a:latin typeface="Monotype Corsiva" pitchFamily="66" charset="0"/>
              </a:rPr>
              <a:t>язвенная болезнь, геморрагический гастрит, рак желудка, </a:t>
            </a:r>
            <a:r>
              <a:rPr lang="ru-RU" sz="2000" dirty="0" err="1">
                <a:solidFill>
                  <a:srgbClr val="002060"/>
                </a:solidFill>
                <a:latin typeface="Monotype Corsiva" pitchFamily="66" charset="0"/>
              </a:rPr>
              <a:t>эндометриоз</a:t>
            </a:r>
            <a:r>
              <a:rPr lang="ru-RU" sz="2000" dirty="0">
                <a:solidFill>
                  <a:srgbClr val="002060"/>
                </a:solidFill>
                <a:latin typeface="Monotype Corsiva" pitchFamily="66" charset="0"/>
              </a:rPr>
              <a:t> желудка, варикозное расширение вен пищевода и желудка при циррозе печени</a:t>
            </a:r>
          </a:p>
          <a:p>
            <a:pPr algn="ctr" eaLnBrk="1" hangingPunct="1">
              <a:buFont typeface="Wingdings 2" pitchFamily="18" charset="2"/>
              <a:buNone/>
              <a:defRPr/>
            </a:pPr>
            <a:r>
              <a:rPr lang="ru-RU" sz="2000" b="1" dirty="0">
                <a:solidFill>
                  <a:srgbClr val="C00000"/>
                </a:solidFill>
                <a:latin typeface="+mj-lt"/>
              </a:rPr>
              <a:t>ОПОРНЫЕ ДИАГНОСТИЧЕСКИЕ ПРИЗНАКИ:</a:t>
            </a:r>
          </a:p>
          <a:p>
            <a:pPr marL="0" indent="0" eaLnBrk="1" hangingPunct="1">
              <a:spcBef>
                <a:spcPts val="0"/>
              </a:spcBef>
              <a:defRPr/>
            </a:pPr>
            <a:r>
              <a:rPr lang="ru-RU" sz="2000" dirty="0">
                <a:solidFill>
                  <a:srgbClr val="002060"/>
                </a:solidFill>
                <a:latin typeface="Monotype Corsiva" pitchFamily="66" charset="0"/>
              </a:rPr>
              <a:t>кровавая рвота («кофейная гуща» или кровь)</a:t>
            </a:r>
          </a:p>
          <a:p>
            <a:pPr marL="0" indent="0" eaLnBrk="1" hangingPunct="1">
              <a:spcBef>
                <a:spcPts val="0"/>
              </a:spcBef>
              <a:defRPr/>
            </a:pPr>
            <a:r>
              <a:rPr lang="ru-RU" sz="2000" dirty="0">
                <a:solidFill>
                  <a:srgbClr val="002060"/>
                </a:solidFill>
                <a:latin typeface="Monotype Corsiva" pitchFamily="66" charset="0"/>
              </a:rPr>
              <a:t>дегтеобразный стул</a:t>
            </a:r>
          </a:p>
          <a:p>
            <a:pPr marL="0" indent="0" eaLnBrk="1" hangingPunct="1">
              <a:spcBef>
                <a:spcPts val="0"/>
              </a:spcBef>
              <a:defRPr/>
            </a:pPr>
            <a:r>
              <a:rPr lang="ru-RU" sz="2000" dirty="0">
                <a:solidFill>
                  <a:srgbClr val="002060"/>
                </a:solidFill>
                <a:latin typeface="Monotype Corsiva" pitchFamily="66" charset="0"/>
              </a:rPr>
              <a:t>слабость \ потливость, сердцебиение</a:t>
            </a:r>
          </a:p>
          <a:p>
            <a:pPr marL="0" indent="0" eaLnBrk="1" hangingPunct="1">
              <a:spcBef>
                <a:spcPts val="0"/>
              </a:spcBef>
              <a:defRPr/>
            </a:pPr>
            <a:r>
              <a:rPr lang="ru-RU" sz="2000" dirty="0">
                <a:solidFill>
                  <a:srgbClr val="002060"/>
                </a:solidFill>
                <a:latin typeface="Monotype Corsiva" pitchFamily="66" charset="0"/>
              </a:rPr>
              <a:t>шок, коллапс</a:t>
            </a:r>
          </a:p>
          <a:p>
            <a:pPr algn="ctr" eaLnBrk="1" hangingPunct="1">
              <a:buFont typeface="Wingdings 2" pitchFamily="18" charset="2"/>
              <a:buNone/>
              <a:defRPr/>
            </a:pPr>
            <a:r>
              <a:rPr lang="ru-RU" sz="2000" b="1" dirty="0">
                <a:solidFill>
                  <a:srgbClr val="C00000"/>
                </a:solidFill>
                <a:latin typeface="+mj-lt"/>
              </a:rPr>
              <a:t>НЕОТЛОЖНАЯ ПОМОЩЬ</a:t>
            </a:r>
            <a:endParaRPr lang="ru-RU" sz="2000" dirty="0">
              <a:solidFill>
                <a:srgbClr val="C00000"/>
              </a:solidFill>
              <a:latin typeface="+mj-lt"/>
            </a:endParaRPr>
          </a:p>
          <a:p>
            <a:pPr marL="0" indent="0" eaLnBrk="1" hangingPunct="1">
              <a:spcBef>
                <a:spcPts val="0"/>
              </a:spcBef>
              <a:defRPr/>
            </a:pPr>
            <a:r>
              <a:rPr lang="ru-RU" sz="2000" dirty="0">
                <a:solidFill>
                  <a:srgbClr val="002060"/>
                </a:solidFill>
                <a:latin typeface="Monotype Corsiva" pitchFamily="66" charset="0"/>
              </a:rPr>
              <a:t>пациента уложить, успокоить, голову набок </a:t>
            </a:r>
          </a:p>
          <a:p>
            <a:pPr marL="0" indent="0" eaLnBrk="1" hangingPunct="1">
              <a:spcBef>
                <a:spcPts val="0"/>
              </a:spcBef>
              <a:defRPr/>
            </a:pPr>
            <a:r>
              <a:rPr lang="ru-RU" sz="2000" dirty="0">
                <a:solidFill>
                  <a:srgbClr val="002060"/>
                </a:solidFill>
                <a:latin typeface="Monotype Corsiva" pitchFamily="66" charset="0"/>
              </a:rPr>
              <a:t>немедленно вызвать Скорую медицинскую помощь, сообщив о предполагаемом диагнозе </a:t>
            </a:r>
          </a:p>
          <a:p>
            <a:pPr marL="0" indent="0" eaLnBrk="1" hangingPunct="1">
              <a:spcBef>
                <a:spcPts val="0"/>
              </a:spcBef>
              <a:defRPr/>
            </a:pPr>
            <a:r>
              <a:rPr lang="ru-RU" sz="2000" dirty="0">
                <a:solidFill>
                  <a:srgbClr val="002060"/>
                </a:solidFill>
                <a:latin typeface="Monotype Corsiva" pitchFamily="66" charset="0"/>
              </a:rPr>
              <a:t>до приезда врача обеспечить уход, не допустить асфиксии рвотными массами </a:t>
            </a:r>
          </a:p>
          <a:p>
            <a:pPr marL="0" indent="0" eaLnBrk="1" hangingPunct="1">
              <a:spcBef>
                <a:spcPts val="0"/>
              </a:spcBef>
              <a:defRPr/>
            </a:pPr>
            <a:r>
              <a:rPr lang="ru-RU" sz="2000" dirty="0">
                <a:solidFill>
                  <a:srgbClr val="002060"/>
                </a:solidFill>
                <a:latin typeface="Monotype Corsiva" pitchFamily="66" charset="0"/>
              </a:rPr>
              <a:t>холод на область эпигастрия </a:t>
            </a:r>
          </a:p>
          <a:p>
            <a:pPr marL="0" indent="0" eaLnBrk="1" hangingPunct="1">
              <a:spcBef>
                <a:spcPts val="0"/>
              </a:spcBef>
              <a:buFont typeface="Wingdings 2" pitchFamily="18" charset="2"/>
              <a:buNone/>
              <a:defRPr/>
            </a:pPr>
            <a:r>
              <a:rPr lang="ru-RU" sz="2000" b="1" i="1" dirty="0">
                <a:solidFill>
                  <a:srgbClr val="002060"/>
                </a:solidFill>
                <a:latin typeface="Monotype Corsiva" pitchFamily="66" charset="0"/>
              </a:rPr>
              <a:t>по назначению врача медсестра введёт</a:t>
            </a:r>
            <a:r>
              <a:rPr lang="ru-RU" sz="2000" dirty="0">
                <a:solidFill>
                  <a:srgbClr val="002060"/>
                </a:solidFill>
                <a:latin typeface="Monotype Corsiva" pitchFamily="66" charset="0"/>
              </a:rPr>
              <a:t> </a:t>
            </a:r>
          </a:p>
          <a:p>
            <a:pPr marL="0" indent="0" eaLnBrk="1" hangingPunct="1">
              <a:spcBef>
                <a:spcPts val="0"/>
              </a:spcBef>
              <a:defRPr/>
            </a:pPr>
            <a:r>
              <a:rPr lang="ru-RU" sz="2000" dirty="0">
                <a:solidFill>
                  <a:srgbClr val="002060"/>
                </a:solidFill>
                <a:latin typeface="Monotype Corsiva" pitchFamily="66" charset="0"/>
              </a:rPr>
              <a:t>кровоостанавливающие средства (</a:t>
            </a:r>
            <a:r>
              <a:rPr lang="ru-RU" sz="2000" dirty="0" err="1">
                <a:solidFill>
                  <a:srgbClr val="002060"/>
                </a:solidFill>
                <a:latin typeface="Monotype Corsiva" pitchFamily="66" charset="0"/>
              </a:rPr>
              <a:t>эпсилон-аминокапроновую</a:t>
            </a:r>
            <a:r>
              <a:rPr lang="ru-RU" sz="2000" dirty="0">
                <a:solidFill>
                  <a:srgbClr val="002060"/>
                </a:solidFill>
                <a:latin typeface="Monotype Corsiva" pitchFamily="66" charset="0"/>
              </a:rPr>
              <a:t> кислоту в вену </a:t>
            </a:r>
            <a:r>
              <a:rPr lang="ru-RU" sz="2000" dirty="0" err="1">
                <a:solidFill>
                  <a:srgbClr val="002060"/>
                </a:solidFill>
                <a:latin typeface="Monotype Corsiva" pitchFamily="66" charset="0"/>
              </a:rPr>
              <a:t>капельно</a:t>
            </a:r>
            <a:r>
              <a:rPr lang="ru-RU" sz="2000" dirty="0">
                <a:solidFill>
                  <a:srgbClr val="002060"/>
                </a:solidFill>
                <a:latin typeface="Monotype Corsiva" pitchFamily="66" charset="0"/>
              </a:rPr>
              <a:t>, в вену </a:t>
            </a:r>
            <a:r>
              <a:rPr lang="ru-RU" sz="2000" dirty="0" err="1">
                <a:solidFill>
                  <a:srgbClr val="002060"/>
                </a:solidFill>
                <a:latin typeface="Monotype Corsiva" pitchFamily="66" charset="0"/>
              </a:rPr>
              <a:t>дицинон</a:t>
            </a:r>
            <a:r>
              <a:rPr lang="ru-RU" sz="2000" dirty="0">
                <a:solidFill>
                  <a:srgbClr val="002060"/>
                </a:solidFill>
                <a:latin typeface="Monotype Corsiva" pitchFamily="66" charset="0"/>
              </a:rPr>
              <a:t>,  в мышцу </a:t>
            </a:r>
            <a:r>
              <a:rPr lang="ru-RU" sz="2000" dirty="0" err="1">
                <a:solidFill>
                  <a:srgbClr val="002060"/>
                </a:solidFill>
                <a:latin typeface="Monotype Corsiva" pitchFamily="66" charset="0"/>
              </a:rPr>
              <a:t>викасол</a:t>
            </a:r>
            <a:r>
              <a:rPr lang="ru-RU" sz="2000" dirty="0">
                <a:solidFill>
                  <a:srgbClr val="002060"/>
                </a:solidFill>
                <a:latin typeface="Monotype Corsiva" pitchFamily="66" charset="0"/>
              </a:rPr>
              <a:t>)</a:t>
            </a:r>
          </a:p>
          <a:p>
            <a:pPr marL="0" indent="0" eaLnBrk="1" hangingPunct="1">
              <a:spcBef>
                <a:spcPts val="0"/>
              </a:spcBef>
              <a:defRPr/>
            </a:pPr>
            <a:r>
              <a:rPr lang="ru-RU" sz="2000" dirty="0">
                <a:solidFill>
                  <a:srgbClr val="002060"/>
                </a:solidFill>
                <a:latin typeface="Monotype Corsiva" pitchFamily="66" charset="0"/>
              </a:rPr>
              <a:t>при кровотечении из язвы желудка и 12 п.к. - </a:t>
            </a:r>
            <a:r>
              <a:rPr lang="ru-RU" sz="2000" dirty="0" err="1">
                <a:solidFill>
                  <a:srgbClr val="002060"/>
                </a:solidFill>
                <a:latin typeface="Monotype Corsiva" pitchFamily="66" charset="0"/>
              </a:rPr>
              <a:t>антисекреторные</a:t>
            </a:r>
            <a:endParaRPr lang="ru-RU" sz="2000" dirty="0">
              <a:solidFill>
                <a:srgbClr val="002060"/>
              </a:solidFill>
              <a:latin typeface="Monotype Corsiva" pitchFamily="66" charset="0"/>
            </a:endParaRPr>
          </a:p>
          <a:p>
            <a:pPr marL="0" indent="0" eaLnBrk="1" hangingPunct="1">
              <a:spcBef>
                <a:spcPts val="0"/>
              </a:spcBef>
              <a:defRPr/>
            </a:pPr>
            <a:r>
              <a:rPr lang="ru-RU" sz="2000" b="1" i="1" dirty="0">
                <a:solidFill>
                  <a:srgbClr val="002060"/>
                </a:solidFill>
                <a:latin typeface="Monotype Corsiva" pitchFamily="66" charset="0"/>
              </a:rPr>
              <a:t>врач может назначить </a:t>
            </a:r>
            <a:r>
              <a:rPr lang="ru-RU" sz="2000" dirty="0">
                <a:solidFill>
                  <a:srgbClr val="002060"/>
                </a:solidFill>
                <a:latin typeface="Monotype Corsiva" pitchFamily="66" charset="0"/>
              </a:rPr>
              <a:t>промывание желудка ледяной водой  </a:t>
            </a:r>
            <a:r>
              <a:rPr lang="ru-RU" sz="2000" b="1" i="1" dirty="0">
                <a:solidFill>
                  <a:srgbClr val="002060"/>
                </a:solidFill>
                <a:latin typeface="Monotype Corsiva" pitchFamily="66" charset="0"/>
              </a:rPr>
              <a:t>После промывания желудка ледяной водой в 90% случаев наступает временная остановка кровотечения.</a:t>
            </a:r>
            <a:endParaRPr lang="ru-RU" sz="2000" dirty="0">
              <a:solidFill>
                <a:srgbClr val="002060"/>
              </a:solidFill>
              <a:latin typeface="Monotype Corsiva" pitchFamily="66" charset="0"/>
            </a:endParaRPr>
          </a:p>
          <a:p>
            <a:pPr marL="0" indent="0" eaLnBrk="1" hangingPunct="1">
              <a:spcBef>
                <a:spcPts val="0"/>
              </a:spcBef>
              <a:defRPr/>
            </a:pPr>
            <a:endParaRPr lang="ru-RU" sz="2000" b="1" dirty="0">
              <a:solidFill>
                <a:srgbClr val="C00000"/>
              </a:solidFill>
              <a:latin typeface="Monotype Corsiva" pitchFamily="66" charset="0"/>
            </a:endParaRPr>
          </a:p>
          <a:p>
            <a:pPr marL="0" indent="0" eaLnBrk="1" hangingPunct="1">
              <a:spcBef>
                <a:spcPts val="0"/>
              </a:spcBef>
              <a:defRPr/>
            </a:pPr>
            <a:endParaRPr lang="ru-RU"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 calcmode="lin" valueType="num">
                                      <p:cBhvr additive="base">
                                        <p:cTn id="1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 calcmode="lin" valueType="num">
                                      <p:cBhvr additive="base">
                                        <p:cTn id="1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anim calcmode="lin" valueType="num">
                                      <p:cBhvr additive="base">
                                        <p:cTn id="2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 calcmode="lin" valueType="num">
                                      <p:cBhvr additive="base">
                                        <p:cTn id="2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anim calcmode="lin" valueType="num">
                                      <p:cBhvr additive="base">
                                        <p:cTn id="3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anim calcmode="lin" valueType="num">
                                      <p:cBhvr additive="base">
                                        <p:cTn id="3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304800" y="214313"/>
            <a:ext cx="8686800" cy="857250"/>
          </a:xfrm>
        </p:spPr>
        <p:txBody>
          <a:bodyPr/>
          <a:lstStyle/>
          <a:p>
            <a:pPr algn="ctr" eaLnBrk="1" hangingPunct="1"/>
            <a:r>
              <a:rPr lang="ru-RU" altLang="ru-RU" b="1">
                <a:solidFill>
                  <a:srgbClr val="002060"/>
                </a:solidFill>
              </a:rPr>
              <a:t>ПЕРФОРАЦИЯ ЯЗВЫ</a:t>
            </a:r>
            <a:endParaRPr lang="ru-RU" altLang="ru-RU">
              <a:solidFill>
                <a:srgbClr val="002060"/>
              </a:solidFill>
            </a:endParaRPr>
          </a:p>
        </p:txBody>
      </p:sp>
      <p:sp>
        <p:nvSpPr>
          <p:cNvPr id="3" name="Содержимое 2"/>
          <p:cNvSpPr>
            <a:spLocks noGrp="1"/>
          </p:cNvSpPr>
          <p:nvPr>
            <p:ph idx="1"/>
          </p:nvPr>
        </p:nvSpPr>
        <p:spPr>
          <a:xfrm>
            <a:off x="304800" y="1214438"/>
            <a:ext cx="8686800" cy="4865687"/>
          </a:xfrm>
        </p:spPr>
        <p:txBody>
          <a:bodyPr/>
          <a:lstStyle/>
          <a:p>
            <a:pPr algn="ctr" eaLnBrk="1" hangingPunct="1">
              <a:buFont typeface="Wingdings 2" pitchFamily="18" charset="2"/>
              <a:buNone/>
              <a:defRPr/>
            </a:pPr>
            <a:r>
              <a:rPr lang="ru-RU" sz="2000" b="1" dirty="0">
                <a:solidFill>
                  <a:srgbClr val="C00000"/>
                </a:solidFill>
                <a:latin typeface="+mj-lt"/>
              </a:rPr>
              <a:t>ОПОРНЫЕ ДИАГНОСТИЧЕСКИЕ ПРИЗНАКИ</a:t>
            </a:r>
            <a:endParaRPr lang="ru-RU" sz="2000" dirty="0">
              <a:solidFill>
                <a:srgbClr val="C00000"/>
              </a:solidFill>
              <a:latin typeface="+mj-lt"/>
            </a:endParaRPr>
          </a:p>
          <a:p>
            <a:pPr eaLnBrk="1" hangingPunct="1">
              <a:defRPr/>
            </a:pPr>
            <a:r>
              <a:rPr lang="ru-RU" sz="2000" dirty="0">
                <a:solidFill>
                  <a:srgbClr val="002060"/>
                </a:solidFill>
                <a:latin typeface="Monotype Corsiva" pitchFamily="66" charset="0"/>
              </a:rPr>
              <a:t>внезапное начало острой непрерывной боли («кинжальная» боль в подложечной области). </a:t>
            </a:r>
          </a:p>
          <a:p>
            <a:pPr eaLnBrk="1" hangingPunct="1">
              <a:defRPr/>
            </a:pPr>
            <a:r>
              <a:rPr lang="ru-RU" sz="2000" dirty="0">
                <a:solidFill>
                  <a:srgbClr val="002060"/>
                </a:solidFill>
                <a:latin typeface="Monotype Corsiva" pitchFamily="66" charset="0"/>
              </a:rPr>
              <a:t>живот не участвует в акте дыхания.</a:t>
            </a:r>
          </a:p>
          <a:p>
            <a:pPr eaLnBrk="1" hangingPunct="1">
              <a:defRPr/>
            </a:pPr>
            <a:r>
              <a:rPr lang="ru-RU" sz="2000" dirty="0">
                <a:solidFill>
                  <a:srgbClr val="002060"/>
                </a:solidFill>
                <a:latin typeface="Monotype Corsiva" pitchFamily="66" charset="0"/>
              </a:rPr>
              <a:t>кишечные шумы отсутствуют.</a:t>
            </a:r>
          </a:p>
          <a:p>
            <a:pPr algn="ctr" eaLnBrk="1" hangingPunct="1">
              <a:buFont typeface="Wingdings 2" pitchFamily="18" charset="2"/>
              <a:buNone/>
              <a:defRPr/>
            </a:pPr>
            <a:r>
              <a:rPr lang="ru-RU" sz="2000" b="1" dirty="0">
                <a:solidFill>
                  <a:srgbClr val="C00000"/>
                </a:solidFill>
                <a:latin typeface="+mj-lt"/>
              </a:rPr>
              <a:t>ПОТЕНЦИАЛЬНЫЕ ПРОБЛЕМЫ ПРИ ПЕРФОРАЦИИ ЯЗВЫ</a:t>
            </a:r>
            <a:endParaRPr lang="ru-RU" sz="2000" dirty="0">
              <a:solidFill>
                <a:srgbClr val="C00000"/>
              </a:solidFill>
              <a:latin typeface="+mj-lt"/>
            </a:endParaRPr>
          </a:p>
          <a:p>
            <a:pPr eaLnBrk="1" hangingPunct="1">
              <a:defRPr/>
            </a:pPr>
            <a:r>
              <a:rPr lang="ru-RU" sz="2000" dirty="0">
                <a:solidFill>
                  <a:srgbClr val="002060"/>
                </a:solidFill>
                <a:latin typeface="Monotype Corsiva" pitchFamily="66" charset="0"/>
              </a:rPr>
              <a:t>перитонит</a:t>
            </a:r>
          </a:p>
          <a:p>
            <a:pPr eaLnBrk="1" hangingPunct="1">
              <a:defRPr/>
            </a:pPr>
            <a:r>
              <a:rPr lang="ru-RU" sz="2000" dirty="0">
                <a:solidFill>
                  <a:srgbClr val="002060"/>
                </a:solidFill>
                <a:latin typeface="Monotype Corsiva" pitchFamily="66" charset="0"/>
              </a:rPr>
              <a:t>артериальная гипотония</a:t>
            </a:r>
          </a:p>
          <a:p>
            <a:pPr eaLnBrk="1" hangingPunct="1">
              <a:defRPr/>
            </a:pPr>
            <a:r>
              <a:rPr lang="ru-RU" sz="2000" dirty="0">
                <a:solidFill>
                  <a:srgbClr val="002060"/>
                </a:solidFill>
                <a:latin typeface="Monotype Corsiva" pitchFamily="66" charset="0"/>
              </a:rPr>
              <a:t>лихорадка</a:t>
            </a:r>
          </a:p>
          <a:p>
            <a:pPr eaLnBrk="1" hangingPunct="1">
              <a:defRPr/>
            </a:pPr>
            <a:r>
              <a:rPr lang="ru-RU" sz="2000" dirty="0">
                <a:solidFill>
                  <a:srgbClr val="002060"/>
                </a:solidFill>
                <a:latin typeface="Monotype Corsiva" pitchFamily="66" charset="0"/>
              </a:rPr>
              <a:t>динамическая кишечная непроходимость</a:t>
            </a:r>
          </a:p>
          <a:p>
            <a:pPr algn="ctr" eaLnBrk="1" hangingPunct="1">
              <a:buFont typeface="Wingdings 2" pitchFamily="18" charset="2"/>
              <a:buNone/>
              <a:defRPr/>
            </a:pPr>
            <a:r>
              <a:rPr lang="ru-RU" sz="2000" b="1" dirty="0">
                <a:solidFill>
                  <a:srgbClr val="C00000"/>
                </a:solidFill>
                <a:latin typeface="+mj-lt"/>
              </a:rPr>
              <a:t>НЕОТЛОЖНАЯ ПОМОЩЬ</a:t>
            </a:r>
            <a:endParaRPr lang="ru-RU" sz="2000" dirty="0">
              <a:solidFill>
                <a:srgbClr val="C00000"/>
              </a:solidFill>
              <a:latin typeface="+mj-lt"/>
            </a:endParaRPr>
          </a:p>
          <a:p>
            <a:pPr eaLnBrk="1" hangingPunct="1">
              <a:defRPr/>
            </a:pPr>
            <a:r>
              <a:rPr lang="ru-RU" sz="2000" dirty="0">
                <a:solidFill>
                  <a:srgbClr val="002060"/>
                </a:solidFill>
                <a:latin typeface="Monotype Corsiva" pitchFamily="66" charset="0"/>
              </a:rPr>
              <a:t>Больного уложить. Немедленно вызвать Скорую помощь, сообщив о предполагаемом диагнозе. </a:t>
            </a:r>
          </a:p>
          <a:p>
            <a:pPr eaLnBrk="1" hangingPunct="1">
              <a:defRPr/>
            </a:pPr>
            <a:r>
              <a:rPr lang="ru-RU" sz="2000" dirty="0">
                <a:solidFill>
                  <a:srgbClr val="002060"/>
                </a:solidFill>
                <a:latin typeface="Monotype Corsiva" pitchFamily="66" charset="0"/>
              </a:rPr>
              <a:t>До приезда врача, обеспечить уход. Холод. Голод, Покой.</a:t>
            </a:r>
          </a:p>
          <a:p>
            <a:pPr eaLnBrk="1" hangingPunct="1">
              <a:buFont typeface="Wingdings 2" pitchFamily="18" charset="2"/>
              <a:buNone/>
              <a:defRPr/>
            </a:pPr>
            <a:endParaRPr lang="ru-RU" sz="2000" dirty="0"/>
          </a:p>
          <a:p>
            <a:pPr eaLnBrk="1" hangingPunct="1">
              <a:defRPr/>
            </a:pPr>
            <a:endParaRPr lang="ru-RU"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304800" y="142875"/>
            <a:ext cx="8686800" cy="857250"/>
          </a:xfrm>
        </p:spPr>
        <p:txBody>
          <a:bodyPr/>
          <a:lstStyle/>
          <a:p>
            <a:pPr algn="ctr" eaLnBrk="1" hangingPunct="1"/>
            <a:r>
              <a:rPr lang="ru-RU" altLang="ru-RU" b="1"/>
              <a:t>ПЕНЕТРАЦИЯ ЯЗВЫ </a:t>
            </a:r>
            <a:endParaRPr lang="ru-RU" altLang="ru-RU"/>
          </a:p>
        </p:txBody>
      </p:sp>
      <p:sp>
        <p:nvSpPr>
          <p:cNvPr id="3" name="Содержимое 2"/>
          <p:cNvSpPr>
            <a:spLocks noGrp="1"/>
          </p:cNvSpPr>
          <p:nvPr>
            <p:ph idx="1"/>
          </p:nvPr>
        </p:nvSpPr>
        <p:spPr>
          <a:xfrm>
            <a:off x="214313" y="1143000"/>
            <a:ext cx="8777287" cy="5214938"/>
          </a:xfrm>
        </p:spPr>
        <p:txBody>
          <a:bodyPr/>
          <a:lstStyle/>
          <a:p>
            <a:pPr eaLnBrk="1" hangingPunct="1">
              <a:defRPr/>
            </a:pPr>
            <a:r>
              <a:rPr lang="ru-RU" sz="1800" dirty="0">
                <a:solidFill>
                  <a:srgbClr val="002060"/>
                </a:solidFill>
                <a:latin typeface="Monotype Corsiva" pitchFamily="66" charset="0"/>
              </a:rPr>
              <a:t>Это распространение язвы за пределы стенки желудка или 12 – перстной кишки в окружающие ткани и органы. </a:t>
            </a:r>
          </a:p>
          <a:p>
            <a:pPr eaLnBrk="1" hangingPunct="1">
              <a:defRPr/>
            </a:pPr>
            <a:r>
              <a:rPr lang="ru-RU" sz="1800" dirty="0">
                <a:solidFill>
                  <a:srgbClr val="002060"/>
                </a:solidFill>
                <a:latin typeface="Monotype Corsiva" pitchFamily="66" charset="0"/>
              </a:rPr>
              <a:t>Язвы задней и боковой стенок луковицы и </a:t>
            </a:r>
            <a:r>
              <a:rPr lang="ru-RU" sz="1800" dirty="0" err="1">
                <a:solidFill>
                  <a:srgbClr val="002060"/>
                </a:solidFill>
                <a:latin typeface="Monotype Corsiva" pitchFamily="66" charset="0"/>
              </a:rPr>
              <a:t>постбульбарные</a:t>
            </a:r>
            <a:r>
              <a:rPr lang="ru-RU" sz="1800" dirty="0">
                <a:solidFill>
                  <a:srgbClr val="002060"/>
                </a:solidFill>
                <a:latin typeface="Monotype Corsiva" pitchFamily="66" charset="0"/>
              </a:rPr>
              <a:t> язвы 12 – перстной кишки чаще </a:t>
            </a:r>
            <a:r>
              <a:rPr lang="ru-RU" sz="1800" dirty="0" err="1">
                <a:solidFill>
                  <a:srgbClr val="002060"/>
                </a:solidFill>
                <a:latin typeface="Monotype Corsiva" pitchFamily="66" charset="0"/>
              </a:rPr>
              <a:t>пенетрируют</a:t>
            </a:r>
            <a:r>
              <a:rPr lang="ru-RU" sz="1800" dirty="0">
                <a:solidFill>
                  <a:srgbClr val="002060"/>
                </a:solidFill>
                <a:latin typeface="Monotype Corsiva" pitchFamily="66" charset="0"/>
              </a:rPr>
              <a:t> в головку поджелудочной железы, желчные пути, печень, печеночно-желудочную или дуоденальную связку, в толстую кишку и в ее брыжейку; </a:t>
            </a:r>
          </a:p>
          <a:p>
            <a:pPr eaLnBrk="1" hangingPunct="1">
              <a:defRPr/>
            </a:pPr>
            <a:r>
              <a:rPr lang="ru-RU" sz="1800" dirty="0">
                <a:solidFill>
                  <a:srgbClr val="002060"/>
                </a:solidFill>
                <a:latin typeface="Monotype Corsiva" pitchFamily="66" charset="0"/>
              </a:rPr>
              <a:t>язвы желудка — в малый сальник и тело поджелудочной железы</a:t>
            </a:r>
          </a:p>
          <a:p>
            <a:pPr marL="0" indent="0" algn="ctr" eaLnBrk="1" hangingPunct="1">
              <a:spcBef>
                <a:spcPts val="0"/>
              </a:spcBef>
              <a:buFont typeface="Wingdings 2" pitchFamily="18" charset="2"/>
              <a:buNone/>
              <a:defRPr/>
            </a:pPr>
            <a:endParaRPr lang="ru-RU" sz="2000" b="1" dirty="0">
              <a:solidFill>
                <a:srgbClr val="C00000"/>
              </a:solidFill>
              <a:latin typeface="+mj-lt"/>
            </a:endParaRPr>
          </a:p>
          <a:p>
            <a:pPr marL="0" indent="0" algn="ctr" eaLnBrk="1" hangingPunct="1">
              <a:spcBef>
                <a:spcPts val="0"/>
              </a:spcBef>
              <a:buFont typeface="Wingdings 2" pitchFamily="18" charset="2"/>
              <a:buNone/>
              <a:defRPr/>
            </a:pPr>
            <a:r>
              <a:rPr lang="ru-RU" sz="2000" b="1" dirty="0">
                <a:solidFill>
                  <a:srgbClr val="C00000"/>
                </a:solidFill>
                <a:latin typeface="+mj-lt"/>
              </a:rPr>
              <a:t>ОПОРНЫЕ ДИАГНОСТИЧЕСКИЕ ПРИЗНАКИ ПЕНЕТРАЦИИ ЯЗВЫ</a:t>
            </a:r>
            <a:endParaRPr lang="ru-RU" sz="2000" dirty="0">
              <a:solidFill>
                <a:srgbClr val="C00000"/>
              </a:solidFill>
              <a:latin typeface="+mj-lt"/>
            </a:endParaRPr>
          </a:p>
          <a:p>
            <a:pPr marL="0" indent="0" eaLnBrk="1" hangingPunct="1">
              <a:spcBef>
                <a:spcPts val="0"/>
              </a:spcBef>
              <a:defRPr/>
            </a:pPr>
            <a:r>
              <a:rPr lang="ru-RU" sz="2000" dirty="0">
                <a:solidFill>
                  <a:srgbClr val="002060"/>
                </a:solidFill>
                <a:latin typeface="Monotype Corsiva" pitchFamily="66" charset="0"/>
              </a:rPr>
              <a:t>постоянный характер боли, потеря закономерной связи с приемом пищи</a:t>
            </a:r>
          </a:p>
          <a:p>
            <a:pPr marL="0" indent="0" eaLnBrk="1" hangingPunct="1">
              <a:spcBef>
                <a:spcPts val="0"/>
              </a:spcBef>
              <a:defRPr/>
            </a:pPr>
            <a:r>
              <a:rPr lang="ru-RU" sz="2000" dirty="0">
                <a:solidFill>
                  <a:srgbClr val="002060"/>
                </a:solidFill>
                <a:latin typeface="Monotype Corsiva" pitchFamily="66" charset="0"/>
              </a:rPr>
              <a:t>боль не уменьшается от приема антацидов</a:t>
            </a:r>
          </a:p>
          <a:p>
            <a:pPr marL="0" indent="0" eaLnBrk="1" hangingPunct="1">
              <a:spcBef>
                <a:spcPts val="0"/>
              </a:spcBef>
              <a:defRPr/>
            </a:pPr>
            <a:r>
              <a:rPr lang="ru-RU" sz="2000" dirty="0">
                <a:solidFill>
                  <a:srgbClr val="002060"/>
                </a:solidFill>
                <a:latin typeface="Monotype Corsiva" pitchFamily="66" charset="0"/>
              </a:rPr>
              <a:t>появление признаков поражения органа, в который произошла </a:t>
            </a:r>
            <a:r>
              <a:rPr lang="ru-RU" sz="2000" dirty="0" err="1">
                <a:solidFill>
                  <a:srgbClr val="002060"/>
                </a:solidFill>
                <a:latin typeface="Monotype Corsiva" pitchFamily="66" charset="0"/>
              </a:rPr>
              <a:t>пенетрация</a:t>
            </a:r>
            <a:endParaRPr lang="ru-RU" sz="2000" dirty="0">
              <a:solidFill>
                <a:srgbClr val="002060"/>
              </a:solidFill>
              <a:latin typeface="Monotype Corsiva" pitchFamily="66" charset="0"/>
            </a:endParaRPr>
          </a:p>
          <a:p>
            <a:pPr marL="0" indent="0" algn="ctr" eaLnBrk="1" hangingPunct="1">
              <a:spcBef>
                <a:spcPts val="0"/>
              </a:spcBef>
              <a:buFont typeface="Wingdings 2" pitchFamily="18" charset="2"/>
              <a:buNone/>
              <a:defRPr/>
            </a:pPr>
            <a:endParaRPr lang="ru-RU" sz="2000" b="1" dirty="0">
              <a:solidFill>
                <a:srgbClr val="C00000"/>
              </a:solidFill>
              <a:latin typeface="+mj-lt"/>
            </a:endParaRPr>
          </a:p>
          <a:p>
            <a:pPr marL="0" indent="0" algn="ctr" eaLnBrk="1" hangingPunct="1">
              <a:spcBef>
                <a:spcPts val="0"/>
              </a:spcBef>
              <a:buFont typeface="Wingdings 2" pitchFamily="18" charset="2"/>
              <a:buNone/>
              <a:defRPr/>
            </a:pPr>
            <a:r>
              <a:rPr lang="ru-RU" sz="2000" b="1" dirty="0">
                <a:solidFill>
                  <a:srgbClr val="C00000"/>
                </a:solidFill>
                <a:latin typeface="+mj-lt"/>
              </a:rPr>
              <a:t>НЕОТЛОЖНАЯ ПОМОЩЬ</a:t>
            </a:r>
            <a:endParaRPr lang="ru-RU" sz="2000" dirty="0">
              <a:solidFill>
                <a:srgbClr val="C00000"/>
              </a:solidFill>
              <a:latin typeface="+mj-lt"/>
            </a:endParaRPr>
          </a:p>
          <a:p>
            <a:pPr marL="0" lvl="1" indent="0" eaLnBrk="1" hangingPunct="1">
              <a:spcBef>
                <a:spcPts val="0"/>
              </a:spcBef>
              <a:defRPr/>
            </a:pPr>
            <a:r>
              <a:rPr lang="ru-RU" sz="2000" dirty="0">
                <a:solidFill>
                  <a:srgbClr val="002060"/>
                </a:solidFill>
                <a:latin typeface="Monotype Corsiva" pitchFamily="66" charset="0"/>
              </a:rPr>
              <a:t>больного уложить </a:t>
            </a:r>
          </a:p>
          <a:p>
            <a:pPr marL="0" lvl="1" indent="0" eaLnBrk="1" hangingPunct="1">
              <a:spcBef>
                <a:spcPts val="0"/>
              </a:spcBef>
              <a:defRPr/>
            </a:pPr>
            <a:r>
              <a:rPr lang="ru-RU" sz="2000" dirty="0">
                <a:solidFill>
                  <a:srgbClr val="002060"/>
                </a:solidFill>
                <a:latin typeface="Monotype Corsiva" pitchFamily="66" charset="0"/>
              </a:rPr>
              <a:t>немедленно вызвать Скорую помощь, сообщив о предполагаемом диагнозе </a:t>
            </a:r>
          </a:p>
          <a:p>
            <a:pPr marL="0" indent="0" eaLnBrk="1" hangingPunct="1">
              <a:spcBef>
                <a:spcPts val="0"/>
              </a:spcBef>
              <a:defRPr/>
            </a:pPr>
            <a:r>
              <a:rPr lang="ru-RU" sz="2000" dirty="0">
                <a:solidFill>
                  <a:srgbClr val="002060"/>
                </a:solidFill>
                <a:latin typeface="Monotype Corsiva" pitchFamily="66" charset="0"/>
              </a:rPr>
              <a:t>до приезда врача, обеспечить уход. Холод. Голод. Покой.</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304800" y="214313"/>
            <a:ext cx="8686800" cy="785812"/>
          </a:xfrm>
        </p:spPr>
        <p:txBody>
          <a:bodyPr/>
          <a:lstStyle/>
          <a:p>
            <a:pPr algn="ctr" eaLnBrk="1" hangingPunct="1"/>
            <a:r>
              <a:rPr lang="ru-RU" altLang="ru-RU" b="1"/>
              <a:t>Стеноз привратника</a:t>
            </a:r>
            <a:r>
              <a:rPr lang="ru-RU" altLang="ru-RU"/>
              <a:t> </a:t>
            </a:r>
          </a:p>
        </p:txBody>
      </p:sp>
      <p:sp>
        <p:nvSpPr>
          <p:cNvPr id="3" name="Содержимое 2"/>
          <p:cNvSpPr>
            <a:spLocks noGrp="1"/>
          </p:cNvSpPr>
          <p:nvPr>
            <p:ph idx="1"/>
          </p:nvPr>
        </p:nvSpPr>
        <p:spPr>
          <a:xfrm>
            <a:off x="304800" y="1357313"/>
            <a:ext cx="8686800" cy="4722812"/>
          </a:xfrm>
        </p:spPr>
        <p:txBody>
          <a:bodyPr/>
          <a:lstStyle/>
          <a:p>
            <a:pPr eaLnBrk="1" hangingPunct="1">
              <a:defRPr/>
            </a:pPr>
            <a:r>
              <a:rPr lang="ru-RU" sz="2000" dirty="0">
                <a:solidFill>
                  <a:srgbClr val="002060"/>
                </a:solidFill>
                <a:latin typeface="Monotype Corsiva" pitchFamily="66" charset="0"/>
              </a:rPr>
              <a:t>возникает при локализации рецидивирующей язвы в </a:t>
            </a:r>
            <a:r>
              <a:rPr lang="ru-RU" sz="2000" dirty="0" err="1">
                <a:solidFill>
                  <a:srgbClr val="002060"/>
                </a:solidFill>
                <a:latin typeface="Monotype Corsiva" pitchFamily="66" charset="0"/>
              </a:rPr>
              <a:t>пилорическом</a:t>
            </a:r>
            <a:r>
              <a:rPr lang="ru-RU" sz="2000" dirty="0">
                <a:solidFill>
                  <a:srgbClr val="002060"/>
                </a:solidFill>
                <a:latin typeface="Monotype Corsiva" pitchFamily="66" charset="0"/>
              </a:rPr>
              <a:t> канале и начальной части луковицы ДПК.</a:t>
            </a:r>
          </a:p>
          <a:p>
            <a:pPr eaLnBrk="1" hangingPunct="1">
              <a:defRPr/>
            </a:pPr>
            <a:r>
              <a:rPr lang="ru-RU" sz="2000" dirty="0">
                <a:solidFill>
                  <a:srgbClr val="002060"/>
                </a:solidFill>
                <a:latin typeface="Monotype Corsiva" pitchFamily="66" charset="0"/>
              </a:rPr>
              <a:t>нарушение проходимости привратника при обострении ЯБ усугубляется </a:t>
            </a:r>
            <a:r>
              <a:rPr lang="ru-RU" sz="2000" dirty="0" err="1">
                <a:solidFill>
                  <a:srgbClr val="002060"/>
                </a:solidFill>
                <a:latin typeface="Monotype Corsiva" pitchFamily="66" charset="0"/>
              </a:rPr>
              <a:t>периульцерозным</a:t>
            </a:r>
            <a:r>
              <a:rPr lang="ru-RU" sz="2000" dirty="0">
                <a:solidFill>
                  <a:srgbClr val="002060"/>
                </a:solidFill>
                <a:latin typeface="Monotype Corsiva" pitchFamily="66" charset="0"/>
              </a:rPr>
              <a:t> воспалительным отеком и его спазмом</a:t>
            </a:r>
          </a:p>
          <a:p>
            <a:pPr algn="ctr" eaLnBrk="1" hangingPunct="1">
              <a:buFont typeface="Wingdings 2" pitchFamily="18" charset="2"/>
              <a:buNone/>
              <a:defRPr/>
            </a:pPr>
            <a:r>
              <a:rPr lang="ru-RU" sz="2000" dirty="0">
                <a:solidFill>
                  <a:srgbClr val="C00000"/>
                </a:solidFill>
                <a:latin typeface="+mj-lt"/>
              </a:rPr>
              <a:t>первые признаки</a:t>
            </a:r>
          </a:p>
          <a:p>
            <a:pPr eaLnBrk="1" hangingPunct="1">
              <a:defRPr/>
            </a:pPr>
            <a:r>
              <a:rPr lang="ru-RU" sz="2000" dirty="0">
                <a:solidFill>
                  <a:srgbClr val="002060"/>
                </a:solidFill>
                <a:latin typeface="Monotype Corsiva" pitchFamily="66" charset="0"/>
              </a:rPr>
              <a:t>ощущение давления и полноты в подложечной области, возникают сразу после еды, тошнота и рвота, приносящей облегчение. </a:t>
            </a:r>
          </a:p>
          <a:p>
            <a:pPr eaLnBrk="1" hangingPunct="1">
              <a:defRPr/>
            </a:pPr>
            <a:r>
              <a:rPr lang="ru-RU" sz="2000" dirty="0">
                <a:solidFill>
                  <a:srgbClr val="002060"/>
                </a:solidFill>
                <a:latin typeface="Monotype Corsiva" pitchFamily="66" charset="0"/>
              </a:rPr>
              <a:t>аппетит исчезает, возможно падение МТ. </a:t>
            </a:r>
          </a:p>
          <a:p>
            <a:pPr eaLnBrk="1" hangingPunct="1">
              <a:defRPr/>
            </a:pPr>
            <a:r>
              <a:rPr lang="ru-RU" sz="2000" dirty="0" err="1">
                <a:solidFill>
                  <a:srgbClr val="002060"/>
                </a:solidFill>
                <a:latin typeface="Monotype Corsiva" pitchFamily="66" charset="0"/>
              </a:rPr>
              <a:t>противоязвенное</a:t>
            </a:r>
            <a:r>
              <a:rPr lang="ru-RU" sz="2000" dirty="0">
                <a:solidFill>
                  <a:srgbClr val="002060"/>
                </a:solidFill>
                <a:latin typeface="Monotype Corsiva" pitchFamily="66" charset="0"/>
              </a:rPr>
              <a:t> лечение дает субъективное улучшение, но при рецидивирующем язвенном процессе </a:t>
            </a:r>
            <a:r>
              <a:rPr lang="ru-RU" sz="2000" dirty="0" err="1">
                <a:solidFill>
                  <a:srgbClr val="002060"/>
                </a:solidFill>
                <a:latin typeface="Monotype Corsiva" pitchFamily="66" charset="0"/>
              </a:rPr>
              <a:t>стенозирование</a:t>
            </a:r>
            <a:r>
              <a:rPr lang="ru-RU" sz="2000" dirty="0">
                <a:solidFill>
                  <a:srgbClr val="002060"/>
                </a:solidFill>
                <a:latin typeface="Monotype Corsiva" pitchFamily="66" charset="0"/>
              </a:rPr>
              <a:t> привратника быстро прогрессирует </a:t>
            </a:r>
          </a:p>
          <a:p>
            <a:pPr algn="ctr" eaLnBrk="1" hangingPunct="1">
              <a:buFont typeface="Wingdings 2" pitchFamily="18" charset="2"/>
              <a:buNone/>
              <a:defRPr/>
            </a:pPr>
            <a:r>
              <a:rPr lang="ru-RU" sz="2000" dirty="0">
                <a:solidFill>
                  <a:srgbClr val="C00000"/>
                </a:solidFill>
                <a:latin typeface="+mj-lt"/>
              </a:rPr>
              <a:t>стадия декомпенсации </a:t>
            </a:r>
          </a:p>
          <a:p>
            <a:pPr eaLnBrk="1" hangingPunct="1">
              <a:defRPr/>
            </a:pPr>
            <a:r>
              <a:rPr lang="ru-RU" sz="2000" dirty="0">
                <a:solidFill>
                  <a:srgbClr val="002060"/>
                </a:solidFill>
                <a:latin typeface="Monotype Corsiva" pitchFamily="66" charset="0"/>
              </a:rPr>
              <a:t>рвота становится постоянной</a:t>
            </a:r>
          </a:p>
          <a:p>
            <a:pPr eaLnBrk="1" hangingPunct="1">
              <a:defRPr/>
            </a:pPr>
            <a:r>
              <a:rPr lang="ru-RU" sz="2000" dirty="0">
                <a:solidFill>
                  <a:srgbClr val="002060"/>
                </a:solidFill>
                <a:latin typeface="Monotype Corsiva" pitchFamily="66" charset="0"/>
              </a:rPr>
              <a:t>натощак в желудке определяется большое количество содержимого</a:t>
            </a:r>
          </a:p>
          <a:p>
            <a:pPr eaLnBrk="1" hangingPunct="1">
              <a:defRPr/>
            </a:pPr>
            <a:r>
              <a:rPr lang="ru-RU" sz="2000" dirty="0">
                <a:solidFill>
                  <a:srgbClr val="002060"/>
                </a:solidFill>
                <a:latin typeface="Monotype Corsiva" pitchFamily="66" charset="0"/>
              </a:rPr>
              <a:t>прогрессирует похудание и присоединяется </a:t>
            </a:r>
            <a:r>
              <a:rPr lang="ru-RU" sz="2000" dirty="0" err="1">
                <a:solidFill>
                  <a:srgbClr val="002060"/>
                </a:solidFill>
                <a:latin typeface="Monotype Corsiva" pitchFamily="66" charset="0"/>
              </a:rPr>
              <a:t>гипохлоремия</a:t>
            </a:r>
            <a:r>
              <a:rPr lang="ru-RU" sz="2000" dirty="0">
                <a:solidFill>
                  <a:srgbClr val="002060"/>
                </a:solidFill>
                <a:latin typeface="Monotype Corsiva" pitchFamily="66" charset="0"/>
              </a:rPr>
              <a:t>, </a:t>
            </a:r>
            <a:r>
              <a:rPr lang="ru-RU" sz="2000" dirty="0" err="1">
                <a:solidFill>
                  <a:srgbClr val="002060"/>
                </a:solidFill>
                <a:latin typeface="Monotype Corsiva" pitchFamily="66" charset="0"/>
              </a:rPr>
              <a:t>гипокалиемия</a:t>
            </a:r>
            <a:r>
              <a:rPr lang="ru-RU" sz="2000" dirty="0">
                <a:solidFill>
                  <a:srgbClr val="002060"/>
                </a:solidFill>
                <a:latin typeface="Monotype Corsiva" pitchFamily="66" charset="0"/>
              </a:rPr>
              <a:t>, азотемия, алкалоз.</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hangingPunct="1">
              <a:defRPr/>
            </a:pPr>
            <a:r>
              <a:rPr lang="ru-RU" sz="3200" b="1" dirty="0">
                <a:solidFill>
                  <a:srgbClr val="C00000"/>
                </a:solidFill>
                <a:latin typeface="+mn-lt"/>
                <a:ea typeface="+mn-ea"/>
                <a:cs typeface="+mn-cs"/>
              </a:rPr>
              <a:t>Язвенная болезнь желудка и двенадцатиперстной кишки </a:t>
            </a:r>
            <a:endParaRPr lang="ru-RU" sz="3200" b="1" dirty="0">
              <a:solidFill>
                <a:srgbClr val="C00000"/>
              </a:solidFill>
            </a:endParaRPr>
          </a:p>
        </p:txBody>
      </p:sp>
      <p:sp>
        <p:nvSpPr>
          <p:cNvPr id="3" name="Содержимое 2"/>
          <p:cNvSpPr>
            <a:spLocks noGrp="1"/>
          </p:cNvSpPr>
          <p:nvPr>
            <p:ph idx="1"/>
          </p:nvPr>
        </p:nvSpPr>
        <p:spPr/>
        <p:txBody>
          <a:bodyPr/>
          <a:lstStyle/>
          <a:p>
            <a:pPr eaLnBrk="1" hangingPunct="1">
              <a:defRPr/>
            </a:pPr>
            <a:r>
              <a:rPr lang="ru-RU" sz="2800" b="1" dirty="0"/>
              <a:t>хроническое рецидивирующее заболевание, протекающее с чередованием периодов обострения и ремиссии, </a:t>
            </a:r>
            <a:r>
              <a:rPr lang="ru-RU" sz="2800" b="1" i="1" dirty="0">
                <a:solidFill>
                  <a:srgbClr val="002060"/>
                </a:solidFill>
                <a:effectLst>
                  <a:outerShdw blurRad="38100" dist="38100" dir="2700000" algn="tl">
                    <a:srgbClr val="000000">
                      <a:alpha val="43137"/>
                    </a:srgbClr>
                  </a:outerShdw>
                </a:effectLst>
              </a:rPr>
              <a:t>основным морфологическим признаком которого выступает образование язвы </a:t>
            </a:r>
            <a:r>
              <a:rPr lang="ru-RU" sz="2800" b="1" dirty="0"/>
              <a:t>желудка и/или двенадцатиперстной кишки</a:t>
            </a:r>
          </a:p>
          <a:p>
            <a:pPr eaLnBrk="1" hangingPunct="1">
              <a:defRPr/>
            </a:pPr>
            <a:r>
              <a:rPr lang="ru-RU" sz="2800" b="1" dirty="0"/>
              <a:t>отличие эрозии от язвы в том, что эрозии не проникают за мышечную пластинку слизистой оболочки</a:t>
            </a:r>
          </a:p>
          <a:p>
            <a:pPr eaLnBrk="1" hangingPunct="1">
              <a:defRPr/>
            </a:pP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p:txBody>
          <a:bodyPr/>
          <a:lstStyle/>
          <a:p>
            <a:r>
              <a:rPr lang="ru-RU" altLang="ru-RU">
                <a:solidFill>
                  <a:srgbClr val="002060"/>
                </a:solidFill>
              </a:rPr>
              <a:t>Возможные проблемы пациентов</a:t>
            </a:r>
            <a:endParaRPr lang="ru-RU" altLang="ru-RU"/>
          </a:p>
        </p:txBody>
      </p:sp>
      <p:sp>
        <p:nvSpPr>
          <p:cNvPr id="32771" name="Содержимое 2"/>
          <p:cNvSpPr>
            <a:spLocks noGrp="1"/>
          </p:cNvSpPr>
          <p:nvPr>
            <p:ph idx="1"/>
          </p:nvPr>
        </p:nvSpPr>
        <p:spPr/>
        <p:txBody>
          <a:bodyPr/>
          <a:lstStyle/>
          <a:p>
            <a:pPr>
              <a:buFont typeface="Wingdings" panose="05000000000000000000" pitchFamily="2" charset="2"/>
              <a:buNone/>
            </a:pPr>
            <a:r>
              <a:rPr lang="ru-RU" altLang="ru-RU">
                <a:solidFill>
                  <a:srgbClr val="C00000"/>
                </a:solidFill>
              </a:rPr>
              <a:t>Самостоятельная работа</a:t>
            </a:r>
          </a:p>
          <a:p>
            <a:r>
              <a:rPr lang="ru-RU" altLang="ru-RU">
                <a:solidFill>
                  <a:srgbClr val="002060"/>
                </a:solidFill>
              </a:rPr>
              <a:t>Запишите в тетрадь</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a:xfrm>
            <a:off x="1066800" y="838200"/>
            <a:ext cx="7772400" cy="661988"/>
          </a:xfrm>
        </p:spPr>
        <p:txBody>
          <a:bodyPr/>
          <a:lstStyle/>
          <a:p>
            <a:pPr algn="ctr" eaLnBrk="1" hangingPunct="1"/>
            <a:r>
              <a:rPr lang="ru-RU" altLang="ru-RU" sz="3600" b="1">
                <a:solidFill>
                  <a:srgbClr val="C00000"/>
                </a:solidFill>
              </a:rPr>
              <a:t>Прогноз</a:t>
            </a:r>
          </a:p>
        </p:txBody>
      </p:sp>
      <p:sp>
        <p:nvSpPr>
          <p:cNvPr id="33795" name="Содержимое 2"/>
          <p:cNvSpPr>
            <a:spLocks noGrp="1"/>
          </p:cNvSpPr>
          <p:nvPr>
            <p:ph idx="1"/>
          </p:nvPr>
        </p:nvSpPr>
        <p:spPr>
          <a:xfrm>
            <a:off x="357188" y="1785938"/>
            <a:ext cx="8786812" cy="4430712"/>
          </a:xfrm>
        </p:spPr>
        <p:txBody>
          <a:bodyPr/>
          <a:lstStyle/>
          <a:p>
            <a:pPr eaLnBrk="1" hangingPunct="1"/>
            <a:r>
              <a:rPr lang="ru-RU" altLang="ru-RU"/>
              <a:t>Прогноз благоприятный при неосложнённой язвенной болезни. </a:t>
            </a:r>
            <a:r>
              <a:rPr lang="ru-RU" altLang="ru-RU" b="1" i="1">
                <a:solidFill>
                  <a:srgbClr val="002060"/>
                </a:solidFill>
              </a:rPr>
              <a:t>В случае успешной эрадикации рецидивы язвенной болезни возникают у 6–7% больных</a:t>
            </a:r>
            <a:r>
              <a:rPr lang="ru-RU" altLang="ru-RU"/>
              <a:t> </a:t>
            </a:r>
          </a:p>
          <a:p>
            <a:pPr eaLnBrk="1" hangingPunct="1"/>
            <a:r>
              <a:rPr lang="ru-RU" altLang="ru-RU"/>
              <a:t>Прогноз ухудшается при большой давности заболевания в сочетании с частыми, длительными рецидивами, при осложнённых формах язвенной болезни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1066800" y="1214438"/>
            <a:ext cx="7772400" cy="1285875"/>
          </a:xfrm>
        </p:spPr>
        <p:txBody>
          <a:bodyPr/>
          <a:lstStyle/>
          <a:p>
            <a:pPr algn="ctr" eaLnBrk="1" hangingPunct="1"/>
            <a:br>
              <a:rPr lang="ru-RU" altLang="ru-RU" b="1">
                <a:solidFill>
                  <a:srgbClr val="C00000"/>
                </a:solidFill>
              </a:rPr>
            </a:br>
            <a:br>
              <a:rPr lang="ru-RU" altLang="ru-RU" b="1">
                <a:solidFill>
                  <a:srgbClr val="C00000"/>
                </a:solidFill>
              </a:rPr>
            </a:br>
            <a:br>
              <a:rPr lang="ru-RU" altLang="ru-RU" b="1">
                <a:solidFill>
                  <a:srgbClr val="C00000"/>
                </a:solidFill>
              </a:rPr>
            </a:br>
            <a:r>
              <a:rPr lang="ru-RU" altLang="ru-RU" b="1">
                <a:solidFill>
                  <a:srgbClr val="C00000"/>
                </a:solidFill>
              </a:rPr>
              <a:t>ЭПИДЕМИОЛОГИЯ</a:t>
            </a:r>
            <a:br>
              <a:rPr lang="ru-RU" altLang="ru-RU"/>
            </a:br>
            <a:endParaRPr lang="ru-RU" altLang="ru-RU"/>
          </a:p>
        </p:txBody>
      </p:sp>
      <p:sp>
        <p:nvSpPr>
          <p:cNvPr id="6147" name="Содержимое 2"/>
          <p:cNvSpPr>
            <a:spLocks noGrp="1"/>
          </p:cNvSpPr>
          <p:nvPr>
            <p:ph idx="1"/>
          </p:nvPr>
        </p:nvSpPr>
        <p:spPr>
          <a:xfrm>
            <a:off x="611188" y="2060575"/>
            <a:ext cx="2952750" cy="4105275"/>
          </a:xfrm>
        </p:spPr>
        <p:txBody>
          <a:bodyPr/>
          <a:lstStyle/>
          <a:p>
            <a:pPr eaLnBrk="1" hangingPunct="1"/>
            <a:r>
              <a:rPr lang="ru-RU" altLang="ru-RU" sz="2800">
                <a:solidFill>
                  <a:srgbClr val="002060"/>
                </a:solidFill>
              </a:rPr>
              <a:t>Распространённость — 5–10% взрослого населения, преимущественно мужчины в возрасте до 50 лет</a:t>
            </a: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2349500"/>
            <a:ext cx="4286250" cy="404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1066800" y="838200"/>
            <a:ext cx="7772400" cy="876300"/>
          </a:xfrm>
        </p:spPr>
        <p:txBody>
          <a:bodyPr/>
          <a:lstStyle/>
          <a:p>
            <a:pPr algn="ctr" eaLnBrk="1" hangingPunct="1"/>
            <a:r>
              <a:rPr lang="ru-RU" altLang="ru-RU" b="1">
                <a:solidFill>
                  <a:srgbClr val="C00000"/>
                </a:solidFill>
              </a:rPr>
              <a:t>ФАКТОРЫ РИСКА</a:t>
            </a:r>
          </a:p>
        </p:txBody>
      </p:sp>
      <p:sp>
        <p:nvSpPr>
          <p:cNvPr id="7171" name="Содержимое 2"/>
          <p:cNvSpPr>
            <a:spLocks noGrp="1"/>
          </p:cNvSpPr>
          <p:nvPr>
            <p:ph idx="1"/>
          </p:nvPr>
        </p:nvSpPr>
        <p:spPr>
          <a:xfrm>
            <a:off x="714375" y="2101850"/>
            <a:ext cx="8124825" cy="4114800"/>
          </a:xfrm>
        </p:spPr>
        <p:txBody>
          <a:bodyPr/>
          <a:lstStyle/>
          <a:p>
            <a:pPr eaLnBrk="1" hangingPunct="1"/>
            <a:r>
              <a:rPr lang="ru-RU" altLang="ru-RU" sz="2400" b="1"/>
              <a:t>наличие Helicobacter pylori;</a:t>
            </a:r>
          </a:p>
          <a:p>
            <a:pPr eaLnBrk="1" hangingPunct="1"/>
            <a:r>
              <a:rPr lang="ru-RU" altLang="ru-RU" sz="2400" b="1"/>
              <a:t>приём НПВП;</a:t>
            </a:r>
          </a:p>
          <a:p>
            <a:pPr eaLnBrk="1" hangingPunct="1"/>
            <a:r>
              <a:rPr lang="ru-RU" altLang="ru-RU" sz="2400" b="1"/>
              <a:t>нервно-психический (стрессовый) фактор;</a:t>
            </a:r>
          </a:p>
          <a:p>
            <a:pPr eaLnBrk="1" hangingPunct="1"/>
            <a:r>
              <a:rPr lang="ru-RU" altLang="ru-RU" sz="2400" b="1"/>
              <a:t>повышение секреции желудочного сока и снижение активности защитных факторов слизистой оболочки (мукопротеинов, бикарбонатов);</a:t>
            </a:r>
          </a:p>
          <a:p>
            <a:pPr eaLnBrk="1" hangingPunct="1"/>
            <a:r>
              <a:rPr lang="ru-RU" altLang="ru-RU" sz="2400" b="1"/>
              <a:t>вредные привычки (курение, злоупотребление алкоголем);</a:t>
            </a:r>
          </a:p>
          <a:p>
            <a:pPr eaLnBrk="1" hangingPunct="1"/>
            <a:r>
              <a:rPr lang="ru-RU" altLang="ru-RU" sz="2400" b="1"/>
              <a:t>наличие язвенной болезни у близких родственников</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Содержимое 2"/>
          <p:cNvSpPr>
            <a:spLocks noGrp="1"/>
          </p:cNvSpPr>
          <p:nvPr>
            <p:ph idx="1"/>
          </p:nvPr>
        </p:nvSpPr>
        <p:spPr/>
        <p:txBody>
          <a:bodyPr/>
          <a:lstStyle/>
          <a:p>
            <a:pPr eaLnBrk="1" hangingPunct="1"/>
            <a:r>
              <a:rPr lang="ru-RU" altLang="ru-RU" b="1" i="1">
                <a:solidFill>
                  <a:srgbClr val="002060"/>
                </a:solidFill>
              </a:rPr>
              <a:t>У 5-10% больных с дуоденальными язвами и у 15-20% пациентов с язвами желудка развитие заболевания может происходить без участия НР</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1066800" y="838200"/>
            <a:ext cx="7772400" cy="733425"/>
          </a:xfrm>
        </p:spPr>
        <p:txBody>
          <a:bodyPr/>
          <a:lstStyle/>
          <a:p>
            <a:pPr eaLnBrk="1" hangingPunct="1"/>
            <a:r>
              <a:rPr lang="ru-RU" altLang="ru-RU" sz="3200" b="1">
                <a:solidFill>
                  <a:srgbClr val="C00000"/>
                </a:solidFill>
              </a:rPr>
              <a:t>Боль — наиболее типичный признак</a:t>
            </a:r>
          </a:p>
        </p:txBody>
      </p:sp>
      <p:sp>
        <p:nvSpPr>
          <p:cNvPr id="10243" name="Содержимое 2"/>
          <p:cNvSpPr>
            <a:spLocks noGrp="1"/>
          </p:cNvSpPr>
          <p:nvPr>
            <p:ph idx="1"/>
          </p:nvPr>
        </p:nvSpPr>
        <p:spPr>
          <a:xfrm>
            <a:off x="285750" y="1714500"/>
            <a:ext cx="8858250" cy="4502150"/>
          </a:xfrm>
        </p:spPr>
        <p:txBody>
          <a:bodyPr/>
          <a:lstStyle/>
          <a:p>
            <a:pPr eaLnBrk="1" hangingPunct="1"/>
            <a:r>
              <a:rPr lang="ru-RU" altLang="ru-RU" sz="2400" b="1">
                <a:solidFill>
                  <a:srgbClr val="002060"/>
                </a:solidFill>
              </a:rPr>
              <a:t>Ранние боли</a:t>
            </a:r>
            <a:r>
              <a:rPr lang="ru-RU" altLang="ru-RU" sz="2400" b="1"/>
              <a:t> возникают через 0,5–1 ч после еды, постепенно нарастают по интенсивности, сохраняются в течение 1,5–2 ч, уменьшаются и исчезают по мере продвижения желудочного содержимого в двенадцатиперстную кишку; характерны для язв тела желудка. При поражении кардиального, субкардиального и фундального отделов болевые ощущения возникают сразу после приёма пищи.</a:t>
            </a:r>
          </a:p>
          <a:p>
            <a:pPr eaLnBrk="1" hangingPunct="1"/>
            <a:r>
              <a:rPr lang="ru-RU" altLang="ru-RU" sz="2400" b="1">
                <a:solidFill>
                  <a:srgbClr val="002060"/>
                </a:solidFill>
              </a:rPr>
              <a:t>Поздние боли </a:t>
            </a:r>
            <a:r>
              <a:rPr lang="ru-RU" altLang="ru-RU" sz="2400" b="1"/>
              <a:t>возникают через 1,5–2 ч после еды, постепенно усиливаются по мере эвакуации содержимого из желудка; характерны для язв пилорического отдела желудка и луковицы двенадцатиперстной кишки.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Содержимое 2"/>
          <p:cNvSpPr>
            <a:spLocks noGrp="1"/>
          </p:cNvSpPr>
          <p:nvPr>
            <p:ph idx="1"/>
          </p:nvPr>
        </p:nvSpPr>
        <p:spPr>
          <a:xfrm>
            <a:off x="500063" y="1071563"/>
            <a:ext cx="8339137" cy="5145087"/>
          </a:xfrm>
        </p:spPr>
        <p:txBody>
          <a:bodyPr/>
          <a:lstStyle/>
          <a:p>
            <a:pPr eaLnBrk="1" hangingPunct="1"/>
            <a:r>
              <a:rPr lang="ru-RU" altLang="ru-RU" sz="2400" b="1">
                <a:solidFill>
                  <a:srgbClr val="002060"/>
                </a:solidFill>
              </a:rPr>
              <a:t>«Голодные» (ночные) боли </a:t>
            </a:r>
            <a:r>
              <a:rPr lang="ru-RU" altLang="ru-RU" sz="2400" b="1"/>
              <a:t>возникают через 2,5–4 ч после еды, исчезают после очередного приёма пищи; характерны для язв двенадцатиперстной кишки и пилорического отдела желудка.</a:t>
            </a:r>
          </a:p>
          <a:p>
            <a:pPr eaLnBrk="1" hangingPunct="1"/>
            <a:r>
              <a:rPr lang="ru-RU" altLang="ru-RU" sz="2400" b="1">
                <a:solidFill>
                  <a:srgbClr val="002060"/>
                </a:solidFill>
              </a:rPr>
              <a:t>Сочетание ранних и поздних болей </a:t>
            </a:r>
            <a:r>
              <a:rPr lang="ru-RU" altLang="ru-RU" sz="2400" b="1"/>
              <a:t>наблюдают при сочетанных или множественных язвах.</a:t>
            </a:r>
          </a:p>
          <a:p>
            <a:pPr eaLnBrk="1" hangingPunct="1"/>
            <a:r>
              <a:rPr lang="ru-RU" altLang="ru-RU" sz="2400" b="1">
                <a:solidFill>
                  <a:srgbClr val="002060"/>
                </a:solidFill>
              </a:rPr>
              <a:t>Интенсивность боли </a:t>
            </a:r>
            <a:r>
              <a:rPr lang="ru-RU" altLang="ru-RU" sz="2400" b="1"/>
              <a:t>может зависеть от возраста (более интенсивная у лиц молодого возраста), наличия осложнений.</a:t>
            </a:r>
          </a:p>
          <a:p>
            <a:pPr algn="ctr" eaLnBrk="1" hangingPunct="1">
              <a:buFont typeface="Wingdings" panose="05000000000000000000" pitchFamily="2" charset="2"/>
              <a:buNone/>
            </a:pPr>
            <a:r>
              <a:rPr lang="ru-RU" altLang="ru-RU" sz="2400" i="1">
                <a:solidFill>
                  <a:srgbClr val="002060"/>
                </a:solidFill>
              </a:rPr>
              <a:t>Отсутствие типичного характера болей не противоречит наличию язвенной болезни. </a:t>
            </a:r>
            <a:r>
              <a:rPr lang="ru-RU" altLang="ru-RU" sz="2400" i="1">
                <a:solidFill>
                  <a:srgbClr val="C00000"/>
                </a:solidFill>
              </a:rPr>
              <a:t>Возможны тошнота и рвота. Обязательно необходимо уточнить у больного наличие эпизодов рвоты кровью или чёрного стула (мелены).</a:t>
            </a:r>
            <a:endParaRPr lang="ru-RU" altLang="ru-RU" sz="2400" b="1" i="1">
              <a:solidFill>
                <a:srgbClr val="C00000"/>
              </a:solidFill>
            </a:endParaRPr>
          </a:p>
          <a:p>
            <a:pPr eaLnBrk="1" hangingPunct="1"/>
            <a:endParaRPr lang="ru-RU" altLang="ru-RU"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anim calcmode="lin" valueType="num">
                                      <p:cBhvr additive="base">
                                        <p:cTn id="7" dur="500" fill="hold"/>
                                        <p:tgtEl>
                                          <p:spTgt spid="1126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6">
                                            <p:txEl>
                                              <p:pRg st="2" end="2"/>
                                            </p:txEl>
                                          </p:spTgt>
                                        </p:tgtEl>
                                        <p:attrNameLst>
                                          <p:attrName>style.visibility</p:attrName>
                                        </p:attrNameLst>
                                      </p:cBhvr>
                                      <p:to>
                                        <p:strVal val="visible"/>
                                      </p:to>
                                    </p:set>
                                    <p:anim calcmode="lin" valueType="num">
                                      <p:cBhvr additive="base">
                                        <p:cTn id="13"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6">
                                            <p:txEl>
                                              <p:pRg st="3" end="3"/>
                                            </p:txEl>
                                          </p:spTgt>
                                        </p:tgtEl>
                                        <p:attrNameLst>
                                          <p:attrName>style.visibility</p:attrName>
                                        </p:attrNameLst>
                                      </p:cBhvr>
                                      <p:to>
                                        <p:strVal val="visible"/>
                                      </p:to>
                                    </p:set>
                                    <p:anim calcmode="lin" valueType="num">
                                      <p:cBhvr additive="base">
                                        <p:cTn id="19"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500" y="838200"/>
            <a:ext cx="8572500" cy="1447800"/>
          </a:xfrm>
        </p:spPr>
        <p:txBody>
          <a:bodyPr/>
          <a:lstStyle/>
          <a:p>
            <a:pPr algn="ctr" eaLnBrk="1" hangingPunct="1">
              <a:defRPr/>
            </a:pPr>
            <a:r>
              <a:rPr lang="ru-RU" sz="3200" b="1" dirty="0">
                <a:solidFill>
                  <a:srgbClr val="C00000"/>
                </a:solidFill>
                <a:latin typeface="+mn-lt"/>
                <a:ea typeface="+mn-ea"/>
                <a:cs typeface="+mn-cs"/>
              </a:rPr>
              <a:t>Наиболее типичная проекция болей в зависимости от локализации </a:t>
            </a:r>
            <a:br>
              <a:rPr lang="ru-RU" sz="3200" b="1" dirty="0">
                <a:solidFill>
                  <a:srgbClr val="C00000"/>
                </a:solidFill>
                <a:latin typeface="+mn-lt"/>
                <a:ea typeface="+mn-ea"/>
                <a:cs typeface="+mn-cs"/>
              </a:rPr>
            </a:br>
            <a:r>
              <a:rPr lang="ru-RU" sz="3200" b="1" dirty="0">
                <a:solidFill>
                  <a:srgbClr val="C00000"/>
                </a:solidFill>
                <a:latin typeface="+mn-lt"/>
                <a:ea typeface="+mn-ea"/>
                <a:cs typeface="+mn-cs"/>
              </a:rPr>
              <a:t>язвенного процесса</a:t>
            </a:r>
            <a:endParaRPr lang="ru-RU" sz="3200" b="1" dirty="0">
              <a:solidFill>
                <a:srgbClr val="C00000"/>
              </a:solidFill>
            </a:endParaRPr>
          </a:p>
        </p:txBody>
      </p:sp>
      <p:sp>
        <p:nvSpPr>
          <p:cNvPr id="11267" name="Содержимое 2"/>
          <p:cNvSpPr>
            <a:spLocks noGrp="1"/>
          </p:cNvSpPr>
          <p:nvPr>
            <p:ph idx="1"/>
          </p:nvPr>
        </p:nvSpPr>
        <p:spPr>
          <a:xfrm>
            <a:off x="214313" y="2357438"/>
            <a:ext cx="8929687" cy="3859212"/>
          </a:xfrm>
        </p:spPr>
        <p:txBody>
          <a:bodyPr/>
          <a:lstStyle/>
          <a:p>
            <a:pPr eaLnBrk="1" hangingPunct="1"/>
            <a:r>
              <a:rPr lang="ru-RU" altLang="ru-RU" sz="2800" b="1">
                <a:solidFill>
                  <a:srgbClr val="002060"/>
                </a:solidFill>
              </a:rPr>
              <a:t>при язвах кардиального и субкардиального отделов желудка </a:t>
            </a:r>
            <a:r>
              <a:rPr lang="ru-RU" altLang="ru-RU" sz="2800" b="1"/>
              <a:t>— область мечевидного отростка;</a:t>
            </a:r>
          </a:p>
          <a:p>
            <a:pPr eaLnBrk="1" hangingPunct="1"/>
            <a:r>
              <a:rPr lang="ru-RU" altLang="ru-RU" sz="2800" b="1">
                <a:solidFill>
                  <a:srgbClr val="002060"/>
                </a:solidFill>
              </a:rPr>
              <a:t>при язвах тела желудка </a:t>
            </a:r>
            <a:r>
              <a:rPr lang="ru-RU" altLang="ru-RU" sz="2800" b="1"/>
              <a:t>— эпигастральная область слева от срединной линии;</a:t>
            </a:r>
          </a:p>
          <a:p>
            <a:pPr eaLnBrk="1" hangingPunct="1"/>
            <a:r>
              <a:rPr lang="ru-RU" altLang="ru-RU" sz="2800" b="1">
                <a:solidFill>
                  <a:srgbClr val="002060"/>
                </a:solidFill>
              </a:rPr>
              <a:t>при язвах пилорического отдела желудка и двенадцатиперстной кишки </a:t>
            </a:r>
            <a:r>
              <a:rPr lang="ru-RU" altLang="ru-RU" sz="2800" b="1"/>
              <a:t>— эпигастральная область справа от срединной линии; пальпация эпигастральной области может оказаться болезненной</a:t>
            </a:r>
            <a:endParaRPr lang="ru-RU" altLang="ru-RU" sz="2800"/>
          </a:p>
          <a:p>
            <a:pPr eaLnBrk="1" hangingPunct="1"/>
            <a:endParaRPr lang="ru-RU" altLang="ru-RU"/>
          </a:p>
        </p:txBody>
      </p:sp>
    </p:spTree>
  </p:cSld>
  <p:clrMapOvr>
    <a:masterClrMapping/>
  </p:clrMapOvr>
</p:sld>
</file>

<file path=ppt/theme/theme1.xml><?xml version="1.0" encoding="utf-8"?>
<a:theme xmlns:a="http://schemas.openxmlformats.org/drawingml/2006/main" name="Природа">
  <a:themeElements>
    <a:clrScheme name="Природа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Природа">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Природа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Природа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Природа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Природа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Природа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Designs\Природа.pot</Template>
  <TotalTime>164</TotalTime>
  <Words>1913</Words>
  <Application>Microsoft Office PowerPoint</Application>
  <PresentationFormat>Экран (4:3)</PresentationFormat>
  <Paragraphs>156</Paragraphs>
  <Slides>31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31</vt:i4>
      </vt:variant>
    </vt:vector>
  </HeadingPairs>
  <TitlesOfParts>
    <vt:vector size="36" baseType="lpstr">
      <vt:lpstr>Monotype Corsiva</vt:lpstr>
      <vt:lpstr>Times New Roman</vt:lpstr>
      <vt:lpstr>Wingdings</vt:lpstr>
      <vt:lpstr>Wingdings 2</vt:lpstr>
      <vt:lpstr>Природа</vt:lpstr>
      <vt:lpstr> </vt:lpstr>
      <vt:lpstr>ПЛАН  ЛЕКЦИИ</vt:lpstr>
      <vt:lpstr>Язвенная болезнь желудка и двенадцатиперстной кишки </vt:lpstr>
      <vt:lpstr>   ЭПИДЕМИОЛОГИЯ </vt:lpstr>
      <vt:lpstr>ФАКТОРЫ РИСКА</vt:lpstr>
      <vt:lpstr>Презентация PowerPoint</vt:lpstr>
      <vt:lpstr>Боль — наиболее типичный признак</vt:lpstr>
      <vt:lpstr>Презентация PowerPoint</vt:lpstr>
      <vt:lpstr>Наиболее типичная проекция болей в зависимости от локализации  язвенного процесса</vt:lpstr>
      <vt:lpstr>Презентация PowerPoint</vt:lpstr>
      <vt:lpstr>ДИАГНОСТИКА</vt:lpstr>
      <vt:lpstr>Презентация PowerPoint</vt:lpstr>
      <vt:lpstr>Презентация PowerPoint</vt:lpstr>
      <vt:lpstr>ВЫЯВЛЕНИЕ  HELICOBACTER PYLORI</vt:lpstr>
      <vt:lpstr>НЕИНВАЗИВНЫЕ ТЕСТЫ</vt:lpstr>
      <vt:lpstr>ПОКАЗАНИЯ К КОНСУЛЬТАЦИИ ДРУГИХ СПЕЦИАЛИСТОВ</vt:lpstr>
      <vt:lpstr>ЦЕЛИ ЛЕЧЕНИЯ</vt:lpstr>
      <vt:lpstr>ПОКАЗАНИЯ К ГОСПИТАЛИЗАЦИИ</vt:lpstr>
      <vt:lpstr>НЕМЕДИКАМЕНТОЗНОЕ ЛЕЧЕНИЕ</vt:lpstr>
      <vt:lpstr>ЛЕКАРСТВЕННАЯ ТЕРАПИЯ</vt:lpstr>
      <vt:lpstr>Презентация PowerPoint</vt:lpstr>
      <vt:lpstr>Презентация PowerPoint</vt:lpstr>
      <vt:lpstr>ДАЛЬНЕЙШЕЕ ВЕДЕНИЕ БОЛЬНОГО</vt:lpstr>
      <vt:lpstr>Презентация PowerPoint</vt:lpstr>
      <vt:lpstr>ОБУЧЕНИЕ БОЛЬНОГО</vt:lpstr>
      <vt:lpstr>КРОВОТЕЧЕНИЯ ИЗ  ВЕРХНИХ ОТДЕЛОВ ЖКТ</vt:lpstr>
      <vt:lpstr>ПЕРФОРАЦИЯ ЯЗВЫ</vt:lpstr>
      <vt:lpstr>ПЕНЕТРАЦИЯ ЯЗВЫ </vt:lpstr>
      <vt:lpstr>Стеноз привратника </vt:lpstr>
      <vt:lpstr>Возможные проблемы пациентов</vt:lpstr>
      <vt:lpstr>Прогноз</vt:lpstr>
    </vt:vector>
  </TitlesOfParts>
  <Company>pu102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dc:title>
  <dc:creator>pu102</dc:creator>
  <cp:lastModifiedBy>асмр_класс@BOKB.Local</cp:lastModifiedBy>
  <cp:revision>33</cp:revision>
  <dcterms:created xsi:type="dcterms:W3CDTF">2006-12-05T16:51:23Z</dcterms:created>
  <dcterms:modified xsi:type="dcterms:W3CDTF">2019-09-24T10:39:17Z</dcterms:modified>
</cp:coreProperties>
</file>