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5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6" r:id="rId26"/>
    <p:sldId id="273" r:id="rId27"/>
    <p:sldId id="274" r:id="rId28"/>
    <p:sldId id="277" r:id="rId29"/>
    <p:sldId id="275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presProps" Target="presProps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52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52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52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993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3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3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93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93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93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93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CE75C8-9C36-42BC-B598-7323B682BB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7" grpId="0"/>
      <p:bldP spid="99338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93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93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93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3E138-DE1F-4723-9A7C-1A6035371A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24C9A-6CB9-42E6-9F6E-6B5C3ED0C4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30E98-F684-44D3-AE7A-720000A97C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A6F03-96B9-4E5B-8C78-903FEFA930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FB8BE-C165-4BCC-9D4C-7B7E65323B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FD498-6FD3-4B28-9C7F-CB3FD07DB2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61A08-2558-4931-9FA9-E99D4FFF1A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08E64-EFD4-408B-89C0-A0E7FED879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DE97F-3427-4865-BB5F-C204720D06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95A39-CFCE-4ADF-9151-7577BD4C0F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931CAB-7708-414B-BBEC-EFFC1A59E1B8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1776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8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9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780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4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177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77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177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8BB9F-A7AB-4479-AE7F-AB2A29BFFBF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D0FBB-8585-4F99-8737-81F86760711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67196-B2B4-46F8-A1C9-4334B880A29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4807E-ECFB-4D47-84E1-02C5F32CD01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0CE42-76A7-42D1-B383-17F1D55C511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65ADD-F96B-4C5D-8803-0C5670DCFEE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0D655-F5BC-43A7-AE20-4B2F7BC9E2E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25D26-58F8-43AC-AD7C-68B8DEF8057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CDB03-AAB0-4E21-AF90-E14DEE970C3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D4C8A-A0BA-4D71-B597-B25FB767741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28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8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8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8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8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28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8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8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28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28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C063F6-FC75-4F3D-B283-2CBB9BD7F2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1" grpId="0"/>
      <p:bldP spid="122892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28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6DA3EF-D099-408C-A4EB-FBE95D5485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5A19B8-01B4-4A45-8A65-3B3F146DE04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C53F16-29B4-4C39-A08F-E11E31D2648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FB4543-F64A-4D94-B812-DA0227D95C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9E4F8-BD1F-4A67-893C-9E1885E9CD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368446-57AC-441B-B956-68B97DE432A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FF9DE7-9B70-448F-8C91-36BDBE6F079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010C45-3C50-4FE4-A848-CC30BAB3CA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2029CD-3E7D-4537-9539-86F1659A4E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496321-940F-4C44-9BE0-37BE241A60B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80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1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2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2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2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82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82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82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A434F0-915B-4E0B-A32C-134178EC31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218" grpId="0"/>
      <p:bldP spid="128219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8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8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84C07D-A81B-4E07-A8AA-6C027BEBA90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37F169-1BE3-4342-B540-260F46CF2E5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68B076-038F-48EC-8B62-85ED8F61160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EAD4A3-96B1-4B06-BE30-6ADE0BBA6B8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74A982-72E3-4CD8-9E8F-7FAAB03C67F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4E9A71-4A28-4ACD-A50A-AFC48807633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3A4A40-3B09-4B97-B332-A731A09C615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50DCD2-113B-44D1-88E8-41FE3A6C138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45FF07-3D52-4CDB-A994-4183F5BFE0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087704-F6AB-4268-B704-09892E6A67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000BF9-A199-4E55-B64E-A4707A8145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2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4EF1A-069C-4503-BFA7-3F287E6837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2D767-11C6-4E8A-A4B4-856701BFE5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E37F8-378C-469B-83B9-85FF4C0427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B7535-B64A-473A-8347-A47ABABCBC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E70FA-F2EB-4128-8FBA-FE66EC60C5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59223-CC28-4866-83FC-B1028874DB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B761A-7AA5-4DAA-88BA-298317786E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422B5-DD71-42BB-83A2-B9DFB7630F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8EB25-C692-4ED7-AE91-1BB68D0171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94D-D99B-45EA-AB42-225D26926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9C7BB-F34A-4AE5-BFDA-6C9ACAD6B0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6FF49-D7E5-4EA2-95FB-7972E8C53D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2BAD8-3BA8-401E-BA7F-CF91E2E65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46E66-CC4B-4319-A748-66F429ACC1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4C90-8591-404C-AE15-3564AA2CA6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ED90D-674A-449B-801B-86C9E68BB5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3445F-2E27-4B86-BB38-62E0CE6A6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E470F-F4EA-4908-AAF2-C17C4ACE0C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A2E57-923B-4F3B-8933-281F18E8B5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3AC17-DE0A-46B3-A3F4-96615FC7FF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C3CEB-5474-468E-BCDB-092ABC0006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247DDD-1D66-4BAB-9386-1B5DDAF149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101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C96A49-9CFE-4505-B309-EC80E982B2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710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C9471-2001-4DAA-A54E-ACD28F5978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68ACC-1634-4387-9A64-90A8B9610C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90325-3695-49F7-835F-4CD4C8D506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9EE25-722E-4093-A244-AD573A966E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03CB0-C2BF-4E82-A441-804912DCEE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527C9-952F-45BD-8839-A818042E37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5149E-BB70-4B5A-B072-E5DE9013DC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1E7AD-8C4A-4222-9314-8A201CC6B5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20054-B7EB-460E-B9FB-8595F0ABAC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4A7DB-0544-4ED3-852B-8ACCCF9032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AB6DB5-FCE2-4B13-8D55-A203BB3892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42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983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3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3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3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83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83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A643A59-BD8B-4271-BC0D-2CA7D3D6E4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83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983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8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8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8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8" grpId="0"/>
      <p:bldP spid="98319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83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83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83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83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983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endParaRPr lang="ru-RU" alt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endParaRPr lang="ru-RU" alt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fld id="{17B8C949-288B-4AA8-8C72-11CCEEAA4082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167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6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  <p:bldP spid="116740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1674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1674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1674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1674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67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67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1674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34975CD-7255-475F-A68C-8A3F980E753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18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8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18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8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18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218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218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9" grpId="0"/>
      <p:bldP spid="121871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270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0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71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42028E9-229C-4D49-8438-D492CB28D7C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71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71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271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71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197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719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7198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C882D00-A8E2-4E43-B17A-FBCA73D54BA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31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47F9BBF-D37F-488E-991C-F83ACDAE509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02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AF1D070-C485-4322-96C1-214DBA1CA1C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ROS;n=121895;fld=134;dst=101007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ROS;n=107431;fld=134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ФЕДЕРАЛЬНЫЙ ЗАКОН</a:t>
            </a:r>
            <a:br>
              <a:rPr lang="ru-RU" sz="3600" b="1" dirty="0"/>
            </a:br>
            <a:r>
              <a:rPr lang="ru-RU" sz="3600" b="1" dirty="0"/>
              <a:t> </a:t>
            </a:r>
            <a:br>
              <a:rPr lang="ru-RU" sz="3600" b="1" dirty="0"/>
            </a:br>
            <a:r>
              <a:rPr lang="ru-RU" sz="3600" b="1" dirty="0"/>
              <a:t>ОБ ОСНОВАХ ОХРАНЫ ЗДОРОВЬЯ ГРАЖДАН В РОССИЙСКОЙ ФЕДЕРАЦИИ</a:t>
            </a:r>
            <a:br>
              <a:rPr lang="ru-RU" b="1" dirty="0"/>
            </a:b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N 323-ФЗ</a:t>
            </a:r>
          </a:p>
          <a:p>
            <a:r>
              <a:rPr lang="ru-RU" b="1" dirty="0">
                <a:solidFill>
                  <a:srgbClr val="FF0000"/>
                </a:solidFill>
              </a:rPr>
              <a:t>21 ноября 2011 года 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Статья 12. Приоритет профилактики в сфере охраны здоровья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4000" dirty="0"/>
              <a:t>     Обеспечивается путем:</a:t>
            </a:r>
          </a:p>
          <a:p>
            <a:pPr>
              <a:buNone/>
            </a:pPr>
            <a:r>
              <a:rPr lang="ru-RU" sz="4000" dirty="0"/>
              <a:t>1) разработки и реализации </a:t>
            </a:r>
            <a:r>
              <a:rPr lang="ru-RU" sz="4000" b="1" dirty="0">
                <a:solidFill>
                  <a:srgbClr val="FF0000"/>
                </a:solidFill>
              </a:rPr>
              <a:t>программ формирования здорового образа жизни</a:t>
            </a:r>
            <a:r>
              <a:rPr lang="ru-RU" sz="4000" dirty="0"/>
              <a:t>, в том числе </a:t>
            </a:r>
          </a:p>
          <a:p>
            <a:r>
              <a:rPr lang="ru-RU" sz="4000" dirty="0"/>
              <a:t>программ </a:t>
            </a:r>
            <a:r>
              <a:rPr lang="ru-RU" sz="4000" b="1" dirty="0">
                <a:solidFill>
                  <a:srgbClr val="FF0000"/>
                </a:solidFill>
              </a:rPr>
              <a:t>снижения</a:t>
            </a:r>
            <a:r>
              <a:rPr lang="ru-RU" sz="4000" dirty="0"/>
              <a:t> потребления алкоголя и табака, </a:t>
            </a:r>
          </a:p>
          <a:p>
            <a:r>
              <a:rPr lang="ru-RU" sz="4000" dirty="0"/>
              <a:t>предупреждения и </a:t>
            </a:r>
            <a:r>
              <a:rPr lang="ru-RU" sz="4000" b="1" dirty="0">
                <a:solidFill>
                  <a:srgbClr val="FF0000"/>
                </a:solidFill>
              </a:rPr>
              <a:t>борьбы</a:t>
            </a:r>
            <a:r>
              <a:rPr lang="ru-RU" sz="4000" dirty="0"/>
              <a:t> с немедицинским потреблением наркотических средств и психотропных веществ;</a:t>
            </a:r>
          </a:p>
          <a:p>
            <a:pPr>
              <a:buNone/>
            </a:pPr>
            <a:r>
              <a:rPr lang="ru-RU" sz="4000" dirty="0"/>
              <a:t>2) осуществления санитарно-противоэпидемических (профилактических) мероприятий;</a:t>
            </a:r>
          </a:p>
          <a:p>
            <a:pPr>
              <a:buNone/>
            </a:pPr>
            <a:r>
              <a:rPr lang="ru-RU" sz="4000" dirty="0"/>
              <a:t> 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3) осуществления мероприятий по предупреждению и раннему выявлению заболеваний, в том числе предупреждению </a:t>
            </a:r>
            <a:r>
              <a:rPr lang="ru-RU" b="1" dirty="0">
                <a:solidFill>
                  <a:srgbClr val="FF0000"/>
                </a:solidFill>
              </a:rPr>
              <a:t>социально-значимых заболеваний </a:t>
            </a:r>
            <a:r>
              <a:rPr lang="ru-RU" dirty="0"/>
              <a:t>и борьбе с ними;</a:t>
            </a:r>
          </a:p>
          <a:p>
            <a:pPr>
              <a:buNone/>
            </a:pPr>
            <a:r>
              <a:rPr lang="ru-RU" dirty="0"/>
              <a:t>4) проведения профилактических и иных медицинских осмотров, диспансеризации, диспансерного наблюдения в соответствии с законодательством Российской Федерации;</a:t>
            </a:r>
          </a:p>
          <a:p>
            <a:pPr>
              <a:buNone/>
            </a:pPr>
            <a:r>
              <a:rPr lang="ru-RU" dirty="0"/>
              <a:t>5) осуществления мероприятий по сохранению жизни и здоровья граждан в </a:t>
            </a:r>
            <a:r>
              <a:rPr lang="ru-RU" b="1" dirty="0">
                <a:solidFill>
                  <a:srgbClr val="FF0000"/>
                </a:solidFill>
              </a:rPr>
              <a:t>процессе их обучения </a:t>
            </a:r>
            <a:r>
              <a:rPr lang="ru-RU" dirty="0"/>
              <a:t>и трудовой деятельности в соответствии с законодательством Российской Федерации.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Статья 13. Соблюдение врачебной тайны</a:t>
            </a:r>
            <a:br>
              <a:rPr lang="ru-RU" sz="3200" b="1" dirty="0">
                <a:solidFill>
                  <a:srgbClr val="FF0000"/>
                </a:solidFill>
              </a:rPr>
            </a:br>
            <a:br>
              <a:rPr lang="ru-RU" sz="3200" b="1" dirty="0">
                <a:solidFill>
                  <a:srgbClr val="FF0000"/>
                </a:solidFill>
              </a:rPr>
            </a:b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 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Сведения о факте обращения гражданина за оказанием медицинской помощи, </a:t>
            </a:r>
          </a:p>
          <a:p>
            <a:r>
              <a:rPr lang="ru-RU" dirty="0"/>
              <a:t>состоянии его здоровья и диагнозе, </a:t>
            </a:r>
          </a:p>
          <a:p>
            <a:r>
              <a:rPr lang="ru-RU" dirty="0"/>
              <a:t>иные сведения, полученные при его медицинском обследовании и лечении, составляют </a:t>
            </a:r>
            <a:r>
              <a:rPr lang="ru-RU" b="1" dirty="0">
                <a:solidFill>
                  <a:srgbClr val="FF0000"/>
                </a:solidFill>
              </a:rPr>
              <a:t>врачебную тайну.</a:t>
            </a:r>
          </a:p>
          <a:p>
            <a:r>
              <a:rPr lang="ru-RU" dirty="0"/>
              <a:t>2. Не допускается разглашение сведений, составляющих врачебную тайну, в том числе после смерти человека, </a:t>
            </a:r>
            <a:r>
              <a:rPr lang="ru-RU" b="1" dirty="0">
                <a:solidFill>
                  <a:srgbClr val="FF0000"/>
                </a:solidFill>
              </a:rPr>
              <a:t>лицами, которым они стали известны при обучении, исполнении трудовых, должностных, служебных и иных обязанностей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Полномочия органов государственной власти субъектов Российской Федерации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1) лицензирование следующих видов деятельности</a:t>
            </a:r>
            <a:r>
              <a:rPr lang="ru-RU" dirty="0"/>
              <a:t>:</a:t>
            </a:r>
          </a:p>
          <a:p>
            <a:r>
              <a:rPr lang="ru-RU" dirty="0"/>
              <a:t>а) </a:t>
            </a:r>
            <a:r>
              <a:rPr lang="ru-RU" b="1" dirty="0"/>
              <a:t>медицинская деятельность медицинских организаций </a:t>
            </a:r>
            <a:r>
              <a:rPr lang="ru-RU" dirty="0"/>
              <a:t> </a:t>
            </a:r>
          </a:p>
          <a:p>
            <a:r>
              <a:rPr lang="ru-RU" dirty="0"/>
              <a:t>б) </a:t>
            </a:r>
            <a:r>
              <a:rPr lang="ru-RU" b="1" dirty="0">
                <a:solidFill>
                  <a:srgbClr val="FF0000"/>
                </a:solidFill>
              </a:rPr>
              <a:t>фармацевтическая деятельность </a:t>
            </a:r>
            <a:endParaRPr lang="ru-RU" dirty="0"/>
          </a:p>
          <a:p>
            <a:r>
              <a:rPr lang="ru-RU" dirty="0"/>
              <a:t>в) деятельность по </a:t>
            </a:r>
            <a:r>
              <a:rPr lang="ru-RU" b="1" dirty="0"/>
              <a:t>обороту наркотических средств, психотропных веществ и их </a:t>
            </a:r>
            <a:r>
              <a:rPr lang="ru-RU" b="1" dirty="0" err="1"/>
              <a:t>прекурсоров</a:t>
            </a:r>
            <a:r>
              <a:rPr lang="ru-RU" b="1" dirty="0"/>
              <a:t>, культивированию </a:t>
            </a:r>
            <a:r>
              <a:rPr lang="ru-RU" b="1" dirty="0" err="1"/>
              <a:t>наркосодержащих</a:t>
            </a:r>
            <a:r>
              <a:rPr lang="ru-RU" b="1" dirty="0"/>
              <a:t> растений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2) организация </a:t>
            </a:r>
            <a:r>
              <a:rPr lang="ru-RU" b="1" dirty="0"/>
              <a:t>обеспечения </a:t>
            </a:r>
            <a:r>
              <a:rPr lang="ru-RU" b="1" dirty="0">
                <a:solidFill>
                  <a:srgbClr val="FF0000"/>
                </a:solidFill>
              </a:rPr>
              <a:t>лекарственными препаратами</a:t>
            </a:r>
            <a:r>
              <a:rPr lang="ru-RU" b="1" dirty="0"/>
              <a:t> </a:t>
            </a:r>
            <a:r>
              <a:rPr lang="ru-RU" dirty="0"/>
              <a:t>по перечню, утверждаемому Правительством Российской Федерации</a:t>
            </a:r>
          </a:p>
          <a:p>
            <a:pPr>
              <a:buNone/>
            </a:pPr>
            <a:r>
              <a:rPr lang="ru-RU" dirty="0"/>
              <a:t> лиц, больных </a:t>
            </a:r>
          </a:p>
          <a:p>
            <a:r>
              <a:rPr lang="ru-RU" b="1" dirty="0"/>
              <a:t>Гемофилией</a:t>
            </a:r>
          </a:p>
          <a:p>
            <a:r>
              <a:rPr lang="ru-RU" b="1" dirty="0"/>
              <a:t> </a:t>
            </a:r>
            <a:r>
              <a:rPr lang="ru-RU" b="1" dirty="0" err="1"/>
              <a:t>муковисцидозом</a:t>
            </a:r>
            <a:endParaRPr lang="ru-RU" b="1" dirty="0"/>
          </a:p>
          <a:p>
            <a:r>
              <a:rPr lang="ru-RU" b="1" dirty="0"/>
              <a:t>гипофизарным нанизмом</a:t>
            </a:r>
          </a:p>
          <a:p>
            <a:r>
              <a:rPr lang="ru-RU" b="1" dirty="0"/>
              <a:t> болезнью Гоше</a:t>
            </a:r>
          </a:p>
          <a:p>
            <a:r>
              <a:rPr lang="ru-RU" b="1" dirty="0"/>
              <a:t> злокачественными новообразованиями лимфоидной, кроветворной и родственных им тканей</a:t>
            </a:r>
          </a:p>
          <a:p>
            <a:r>
              <a:rPr lang="ru-RU" b="1" dirty="0"/>
              <a:t>рассеянным склерозом</a:t>
            </a:r>
          </a:p>
          <a:p>
            <a:r>
              <a:rPr lang="ru-RU" b="1" dirty="0"/>
              <a:t>лиц после трансплантации органов и (или) тканей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Субвенции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Средства на осуществление этих полномочий предусматриваются в виде субвенций из федерального бюджета (далее - субвенции).</a:t>
            </a:r>
          </a:p>
          <a:p>
            <a:pPr marL="0" indent="0">
              <a:buNone/>
            </a:pPr>
            <a:r>
              <a:rPr lang="ru-RU" dirty="0"/>
              <a:t>Общий объем средств предусмотренных в федеральном бюджете в виде субвенций бюджетам субъектов Российской Федерации, определяется на основании :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r>
              <a:rPr lang="ru-RU" dirty="0"/>
              <a:t>а) численности лиц, включенных в федеральный регистр </a:t>
            </a:r>
          </a:p>
          <a:p>
            <a:r>
              <a:rPr lang="ru-RU" dirty="0"/>
              <a:t>б) ежегодно устанавливаемого Правительством Российской Федерации </a:t>
            </a:r>
            <a:r>
              <a:rPr lang="ru-RU" b="1" dirty="0">
                <a:solidFill>
                  <a:srgbClr val="FF0000"/>
                </a:solidFill>
              </a:rPr>
              <a:t>норматива финансовых затрат в месяц </a:t>
            </a:r>
            <a:r>
              <a:rPr lang="ru-RU" dirty="0"/>
              <a:t>на одно лицо, включенное в федеральный регистр</a:t>
            </a:r>
          </a:p>
          <a:p>
            <a:r>
              <a:rPr lang="ru-RU" dirty="0"/>
              <a:t>в) иных показателей.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Федеральный регистр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Федеральный регистр лиц, больных гемофилией, </a:t>
            </a:r>
            <a:r>
              <a:rPr lang="ru-RU" dirty="0" err="1"/>
              <a:t>муковисцидозом</a:t>
            </a:r>
            <a:r>
              <a:rPr lang="ru-RU" dirty="0"/>
              <a:t>, гипофизарным нанизмом, болезнью Гоше, злокачественными новообразованиями лимфоидной, кроветворной и родственных им тканей, рассеянным склерозом, лиц после трансплантации органов и (или) тканей </a:t>
            </a:r>
            <a:r>
              <a:rPr lang="ru-RU" b="1" dirty="0">
                <a:solidFill>
                  <a:srgbClr val="FF0000"/>
                </a:solidFill>
              </a:rPr>
              <a:t>ведется уполномоченным </a:t>
            </a:r>
            <a:r>
              <a:rPr lang="ru-RU" dirty="0"/>
              <a:t>федеральным органом исполнительной власти в порядке, установленном Правительством Российской Федерации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Контроль за расходованием субвенций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осуществляется федеральным органом исполнительной власти, осуществляющим функции по контролю и надзору в финансово-бюджетной сфере, федеральным органом исполнительной власти, осуществляющим контроль и надзор в сфере здравоохранения, и Счетной палатой Российской Федерации.</a:t>
            </a:r>
          </a:p>
          <a:p>
            <a:r>
              <a:rPr lang="ru-RU" dirty="0"/>
              <a:t>12. Правительство Российской Федерации вправе принимать решение о включении в перечень этих заболеваний, дополнительные заболевания для лечения которых граждане обеспечиваются </a:t>
            </a:r>
            <a:r>
              <a:rPr lang="ru-RU" b="1" dirty="0"/>
              <a:t>лекарственными препаратами  </a:t>
            </a:r>
            <a:r>
              <a:rPr lang="ru-RU" dirty="0"/>
              <a:t>за счет средств </a:t>
            </a:r>
            <a:r>
              <a:rPr lang="ru-RU" b="1" dirty="0">
                <a:solidFill>
                  <a:srgbClr val="FF0000"/>
                </a:solidFill>
              </a:rPr>
              <a:t>федерального бюджета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200" dirty="0"/>
            </a:br>
            <a:r>
              <a:rPr lang="ru-RU" sz="3200" dirty="0"/>
              <a:t>Статья 44. Медицинская помощь гражданам, страдающим редкими (</a:t>
            </a:r>
            <a:r>
              <a:rPr lang="ru-RU" sz="3200" dirty="0" err="1">
                <a:solidFill>
                  <a:srgbClr val="FF0000"/>
                </a:solidFill>
              </a:rPr>
              <a:t>орфанными</a:t>
            </a:r>
            <a:r>
              <a:rPr lang="ru-RU" sz="3200" dirty="0"/>
              <a:t>) заболеваниями</a:t>
            </a:r>
            <a:br>
              <a:rPr lang="ru-RU" sz="3200" dirty="0"/>
            </a:br>
            <a:r>
              <a:rPr lang="ru-RU" sz="3200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1. Редкими (</a:t>
            </a:r>
            <a:r>
              <a:rPr lang="ru-RU" b="1" dirty="0" err="1">
                <a:solidFill>
                  <a:srgbClr val="FF0000"/>
                </a:solidFill>
              </a:rPr>
              <a:t>орфанными</a:t>
            </a:r>
            <a:r>
              <a:rPr lang="ru-RU" dirty="0"/>
              <a:t>) заболеваниями являются заболевания, которые имеют распространенность </a:t>
            </a:r>
            <a:r>
              <a:rPr lang="ru-RU" b="1" dirty="0"/>
              <a:t>не более 10 случаев заболевания на 100 тысяч населения.</a:t>
            </a:r>
          </a:p>
          <a:p>
            <a:r>
              <a:rPr lang="ru-RU" dirty="0"/>
              <a:t>2. </a:t>
            </a:r>
            <a:r>
              <a:rPr lang="ru-RU" b="1" dirty="0"/>
              <a:t>Перечень редких (</a:t>
            </a:r>
            <a:r>
              <a:rPr lang="ru-RU" b="1" dirty="0" err="1"/>
              <a:t>орфанных</a:t>
            </a:r>
            <a:r>
              <a:rPr lang="ru-RU" dirty="0"/>
              <a:t>) заболеваний формируется уполномоченным </a:t>
            </a:r>
            <a:r>
              <a:rPr lang="ru-RU" b="1" dirty="0"/>
              <a:t>федеральным о</a:t>
            </a:r>
            <a:r>
              <a:rPr lang="ru-RU" dirty="0"/>
              <a:t>рганом исполнительной власти на основании статистических данных и размещается на его официальном сайте в сети "Интернет".</a:t>
            </a:r>
          </a:p>
          <a:p>
            <a:r>
              <a:rPr lang="ru-RU" dirty="0"/>
              <a:t>3</a:t>
            </a:r>
            <a:r>
              <a:rPr lang="ru-RU" b="1" dirty="0"/>
              <a:t>. Перечень </a:t>
            </a:r>
            <a:r>
              <a:rPr lang="ru-RU" b="1" dirty="0" err="1"/>
              <a:t>жизнеугрожающих</a:t>
            </a:r>
            <a:r>
              <a:rPr lang="ru-RU" b="1" dirty="0"/>
              <a:t> и хронических прогрессирующих редких (</a:t>
            </a:r>
            <a:r>
              <a:rPr lang="ru-RU" b="1" dirty="0" err="1"/>
              <a:t>орфанных</a:t>
            </a:r>
            <a:r>
              <a:rPr lang="ru-RU" dirty="0"/>
              <a:t>) заболеваний, приводящих к сокращению продолжительности жизни граждан или их инвалидности, из этого  числа заболеваний, утверждается Правительством Российской Федерации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br>
              <a:rPr lang="ru-RU" sz="3200" b="1" dirty="0"/>
            </a:br>
            <a:r>
              <a:rPr lang="ru-RU" sz="3200" b="1" dirty="0"/>
              <a:t>Глава 4. ПРАВА И ОБЯЗАННОСТИ ГРАЖДАН В СФЕРЕ ОХРАНЫ ЗДОРОВЬЯ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Статья 18</a:t>
            </a:r>
            <a:r>
              <a:rPr lang="ru-RU" b="1" dirty="0"/>
              <a:t>.</a:t>
            </a:r>
            <a:r>
              <a:rPr lang="ru-RU" b="1" dirty="0">
                <a:solidFill>
                  <a:srgbClr val="FF0000"/>
                </a:solidFill>
              </a:rPr>
              <a:t> Право </a:t>
            </a:r>
            <a:r>
              <a:rPr lang="ru-RU" dirty="0"/>
              <a:t>на охрану здоровья</a:t>
            </a:r>
          </a:p>
          <a:p>
            <a:pPr>
              <a:buNone/>
            </a:pPr>
            <a:r>
              <a:rPr lang="ru-RU" dirty="0"/>
              <a:t>     1. Право на охрану здоровья имеет </a:t>
            </a:r>
            <a:r>
              <a:rPr lang="ru-RU" b="1" dirty="0">
                <a:solidFill>
                  <a:srgbClr val="FF0000"/>
                </a:solidFill>
              </a:rPr>
              <a:t>каждый</a:t>
            </a:r>
          </a:p>
          <a:p>
            <a:r>
              <a:rPr lang="ru-RU" dirty="0"/>
              <a:t>2. Право на охрану здоровья </a:t>
            </a:r>
            <a:r>
              <a:rPr lang="ru-RU" b="1" dirty="0">
                <a:solidFill>
                  <a:srgbClr val="FF0000"/>
                </a:solidFill>
              </a:rPr>
              <a:t>обеспечивается</a:t>
            </a:r>
          </a:p>
          <a:p>
            <a:r>
              <a:rPr lang="ru-RU" dirty="0"/>
              <a:t>охраной окружающей среды, </a:t>
            </a:r>
          </a:p>
          <a:p>
            <a:r>
              <a:rPr lang="ru-RU" dirty="0"/>
              <a:t>созданием безопасных условий труда,</a:t>
            </a:r>
          </a:p>
          <a:p>
            <a:r>
              <a:rPr lang="ru-RU" dirty="0"/>
              <a:t>благоприятных </a:t>
            </a:r>
            <a:r>
              <a:rPr lang="ru-RU" b="1" dirty="0">
                <a:solidFill>
                  <a:srgbClr val="FF0000"/>
                </a:solidFill>
              </a:rPr>
              <a:t>условий </a:t>
            </a:r>
            <a:r>
              <a:rPr lang="ru-RU" dirty="0"/>
              <a:t>труда, быта, отдыха, воспитания и </a:t>
            </a:r>
            <a:r>
              <a:rPr lang="ru-RU" b="1" dirty="0">
                <a:solidFill>
                  <a:srgbClr val="FF0000"/>
                </a:solidFill>
              </a:rPr>
              <a:t>обучения </a:t>
            </a:r>
            <a:r>
              <a:rPr lang="ru-RU" dirty="0"/>
              <a:t>граждан, </a:t>
            </a:r>
          </a:p>
          <a:p>
            <a:r>
              <a:rPr lang="ru-RU" dirty="0"/>
              <a:t>производством и реализацией </a:t>
            </a:r>
            <a:r>
              <a:rPr lang="ru-RU" b="1" dirty="0"/>
              <a:t>продуктов питания соответствующего качества, </a:t>
            </a:r>
          </a:p>
          <a:p>
            <a:r>
              <a:rPr lang="ru-RU" b="1" dirty="0"/>
              <a:t>качественных, безопасных и доступных </a:t>
            </a:r>
            <a:r>
              <a:rPr lang="ru-RU" b="1" dirty="0">
                <a:solidFill>
                  <a:srgbClr val="FF0000"/>
                </a:solidFill>
              </a:rPr>
              <a:t>лекарственных препаратов</a:t>
            </a:r>
            <a:r>
              <a:rPr lang="ru-RU" dirty="0"/>
              <a:t>,</a:t>
            </a:r>
          </a:p>
          <a:p>
            <a:r>
              <a:rPr lang="ru-RU" dirty="0"/>
              <a:t>а также оказанием доступной и качественной медицинской помощью.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Статья 1. Предмет регулирования настоящего Федерального закона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1) правовые, организационные и экономические </a:t>
            </a:r>
            <a:r>
              <a:rPr lang="ru-RU" b="1" dirty="0">
                <a:solidFill>
                  <a:srgbClr val="FF0000"/>
                </a:solidFill>
              </a:rPr>
              <a:t>основы охраны здоровья граждан;</a:t>
            </a:r>
          </a:p>
          <a:p>
            <a:r>
              <a:rPr lang="ru-RU" dirty="0"/>
              <a:t>2) </a:t>
            </a:r>
            <a:r>
              <a:rPr lang="ru-RU" b="1" dirty="0">
                <a:solidFill>
                  <a:srgbClr val="FF0000"/>
                </a:solidFill>
              </a:rPr>
              <a:t>права и обязанности </a:t>
            </a:r>
          </a:p>
          <a:p>
            <a:r>
              <a:rPr lang="ru-RU" dirty="0"/>
              <a:t>человека и гражданина, </a:t>
            </a:r>
          </a:p>
          <a:p>
            <a:r>
              <a:rPr lang="ru-RU" dirty="0"/>
              <a:t>отдельных групп населения в сфере охраны здоровья, гарантии реализации этих прав;</a:t>
            </a:r>
          </a:p>
          <a:p>
            <a:r>
              <a:rPr lang="ru-RU" dirty="0"/>
              <a:t>3) </a:t>
            </a:r>
            <a:r>
              <a:rPr lang="ru-RU" b="1" dirty="0">
                <a:solidFill>
                  <a:srgbClr val="FF0000"/>
                </a:solidFill>
              </a:rPr>
              <a:t>полномочия и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ответственность</a:t>
            </a:r>
            <a:r>
              <a:rPr lang="ru-RU" dirty="0"/>
              <a:t> органов </a:t>
            </a:r>
            <a:r>
              <a:rPr lang="ru-RU" b="1" dirty="0">
                <a:solidFill>
                  <a:srgbClr val="FF0000"/>
                </a:solidFill>
              </a:rPr>
              <a:t>государственной</a:t>
            </a:r>
            <a:r>
              <a:rPr lang="ru-RU" dirty="0"/>
              <a:t> власти Российской Федерации, органов государственной власти </a:t>
            </a:r>
            <a:r>
              <a:rPr lang="ru-RU" b="1" dirty="0">
                <a:solidFill>
                  <a:srgbClr val="FF0000"/>
                </a:solidFill>
              </a:rPr>
              <a:t>субъектов</a:t>
            </a:r>
            <a:r>
              <a:rPr lang="ru-RU" dirty="0"/>
              <a:t> Российской Федерации и органов </a:t>
            </a:r>
            <a:r>
              <a:rPr lang="ru-RU" b="1" dirty="0">
                <a:solidFill>
                  <a:srgbClr val="FF0000"/>
                </a:solidFill>
              </a:rPr>
              <a:t>местного</a:t>
            </a:r>
            <a:r>
              <a:rPr lang="ru-RU" dirty="0"/>
              <a:t> самоуправления в сфере охраны здоровья;</a:t>
            </a:r>
          </a:p>
          <a:p>
            <a:r>
              <a:rPr lang="ru-RU" dirty="0"/>
              <a:t>4</a:t>
            </a:r>
            <a:r>
              <a:rPr lang="ru-RU" b="1" dirty="0">
                <a:solidFill>
                  <a:srgbClr val="FF0000"/>
                </a:solidFill>
              </a:rPr>
              <a:t>) права и обязанности</a:t>
            </a:r>
            <a:r>
              <a:rPr lang="ru-RU" dirty="0"/>
              <a:t> медицинских организаций, иных организаций, индивидуальных предпринимателей </a:t>
            </a:r>
            <a:r>
              <a:rPr lang="ru-RU" b="1" dirty="0">
                <a:solidFill>
                  <a:srgbClr val="FF0000"/>
                </a:solidFill>
              </a:rPr>
              <a:t>при осуществлении деятельности в сфере охраны здоровья;</a:t>
            </a:r>
          </a:p>
          <a:p>
            <a:r>
              <a:rPr lang="ru-RU" dirty="0"/>
              <a:t>5) </a:t>
            </a:r>
            <a:r>
              <a:rPr lang="ru-RU" b="1" dirty="0">
                <a:solidFill>
                  <a:srgbClr val="FF0000"/>
                </a:solidFill>
              </a:rPr>
              <a:t>права и обязанности</a:t>
            </a: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медицинских работников </a:t>
            </a:r>
          </a:p>
          <a:p>
            <a:r>
              <a:rPr lang="ru-RU" b="1" dirty="0">
                <a:solidFill>
                  <a:srgbClr val="FF0000"/>
                </a:solidFill>
              </a:rPr>
              <a:t>и фармацевтических работников.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 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3733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Статья 27. Обязанности граждан в сфере </a:t>
            </a:r>
            <a:br>
              <a:rPr lang="ru-RU" sz="3600" dirty="0"/>
            </a:br>
            <a:r>
              <a:rPr lang="ru-RU" sz="3600" dirty="0"/>
              <a:t>охраны здоровья</a:t>
            </a:r>
            <a:br>
              <a:rPr lang="ru-RU" sz="3600" dirty="0"/>
            </a:b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Граждане </a:t>
            </a:r>
            <a:r>
              <a:rPr lang="ru-RU" b="1" dirty="0">
                <a:solidFill>
                  <a:srgbClr val="FF0000"/>
                </a:solidFill>
              </a:rPr>
              <a:t>обязаны заботиться </a:t>
            </a:r>
            <a:r>
              <a:rPr lang="ru-RU" dirty="0"/>
              <a:t>о сохранении своего здоровья.</a:t>
            </a:r>
          </a:p>
          <a:p>
            <a:r>
              <a:rPr lang="ru-RU" dirty="0"/>
              <a:t>2. </a:t>
            </a:r>
            <a:r>
              <a:rPr lang="ru-RU" b="1" dirty="0"/>
              <a:t>Обязаны</a:t>
            </a:r>
            <a:r>
              <a:rPr lang="ru-RU" dirty="0"/>
              <a:t> проходить </a:t>
            </a:r>
            <a:r>
              <a:rPr lang="ru-RU" b="1" dirty="0">
                <a:solidFill>
                  <a:srgbClr val="FF0000"/>
                </a:solidFill>
              </a:rPr>
              <a:t>медицинские осмотры</a:t>
            </a:r>
          </a:p>
          <a:p>
            <a:r>
              <a:rPr lang="ru-RU" dirty="0"/>
              <a:t> граждане, страдающие </a:t>
            </a:r>
            <a:r>
              <a:rPr lang="ru-RU" b="1" dirty="0"/>
              <a:t>заболеваниями, представляющими опасность для окружающих, в случаях,</a:t>
            </a:r>
            <a:r>
              <a:rPr lang="ru-RU" dirty="0"/>
              <a:t> предусмотренных законодательством Российской Федерации, обязаны проходить </a:t>
            </a:r>
            <a:r>
              <a:rPr lang="ru-RU" b="1" dirty="0">
                <a:solidFill>
                  <a:srgbClr val="FF0000"/>
                </a:solidFill>
              </a:rPr>
              <a:t>медицинское обследование и лечение</a:t>
            </a:r>
          </a:p>
          <a:p>
            <a:r>
              <a:rPr lang="ru-RU" dirty="0"/>
              <a:t>заниматься </a:t>
            </a:r>
            <a:r>
              <a:rPr lang="ru-RU" b="1" dirty="0">
                <a:solidFill>
                  <a:srgbClr val="FF0000"/>
                </a:solidFill>
              </a:rPr>
              <a:t>профилактикой этих заболеваний</a:t>
            </a:r>
            <a:r>
              <a:rPr lang="ru-RU" dirty="0"/>
              <a:t>.</a:t>
            </a:r>
          </a:p>
          <a:p>
            <a:r>
              <a:rPr lang="ru-RU" dirty="0"/>
              <a:t>3. Граждане, находящиеся на лечении, обязаны соблюдать режим лечения, в том числе определенный на период их временной нетрудоспособности, и правила поведения пациента в медицинских организациях.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45. </a:t>
            </a:r>
            <a:r>
              <a:rPr lang="ru-RU" b="1" dirty="0">
                <a:solidFill>
                  <a:srgbClr val="FF0000"/>
                </a:solidFill>
              </a:rPr>
              <a:t>Запрет</a:t>
            </a:r>
            <a:r>
              <a:rPr lang="ru-RU" dirty="0"/>
              <a:t> эвтаназии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Медицинским работникам </a:t>
            </a:r>
            <a:r>
              <a:rPr lang="ru-RU" b="1" dirty="0">
                <a:solidFill>
                  <a:srgbClr val="FF0000"/>
                </a:solidFill>
              </a:rPr>
              <a:t>запрещается</a:t>
            </a:r>
            <a:r>
              <a:rPr lang="ru-RU" dirty="0"/>
              <a:t> осуществление эвтаназии, то есть ускорение по просьбе пациента его смерти какими-либо действиями (бездействием) или средствами, в том числе прекращение искусственных мероприятий по поддержанию жизни пациента.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Статья 56. Искусственное прерывание беременности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Каждая женщина самостоятельно решает вопрос о материнстве. Искусственное прерывание беременности проводится по желанию женщины при наличии информированного добровольного согласия.</a:t>
            </a:r>
          </a:p>
          <a:p>
            <a:r>
              <a:rPr lang="ru-RU" dirty="0"/>
              <a:t>2. Искусственное прерывание беременности по желанию женщины проводится при сроке беременности </a:t>
            </a:r>
            <a:r>
              <a:rPr lang="ru-RU" b="1" dirty="0">
                <a:solidFill>
                  <a:srgbClr val="FF0000"/>
                </a:solidFill>
              </a:rPr>
              <a:t>до двенадцати недель</a:t>
            </a:r>
            <a:r>
              <a:rPr lang="ru-RU" dirty="0"/>
              <a:t>.</a:t>
            </a:r>
          </a:p>
          <a:p>
            <a:r>
              <a:rPr lang="ru-RU" dirty="0"/>
              <a:t>3. Искусственное прерывание беременности проводится:</a:t>
            </a:r>
          </a:p>
          <a:p>
            <a:r>
              <a:rPr lang="ru-RU" dirty="0"/>
              <a:t>1) </a:t>
            </a:r>
            <a:r>
              <a:rPr lang="ru-RU" b="1" dirty="0">
                <a:solidFill>
                  <a:srgbClr val="FF0000"/>
                </a:solidFill>
              </a:rPr>
              <a:t>не ранее 48 часов </a:t>
            </a:r>
            <a:r>
              <a:rPr lang="ru-RU" dirty="0"/>
              <a:t>с момента обращения женщины в медицинскую организацию для искусственного прерывания беременности:</a:t>
            </a:r>
          </a:p>
          <a:p>
            <a:r>
              <a:rPr lang="ru-RU" dirty="0"/>
              <a:t>а) при сроке беременности </a:t>
            </a:r>
            <a:r>
              <a:rPr lang="ru-RU" b="1" dirty="0">
                <a:solidFill>
                  <a:srgbClr val="FF0000"/>
                </a:solidFill>
              </a:rPr>
              <a:t>четвертая - седьмая </a:t>
            </a:r>
            <a:r>
              <a:rPr lang="ru-RU" dirty="0"/>
              <a:t>недели;</a:t>
            </a:r>
          </a:p>
          <a:p>
            <a:r>
              <a:rPr lang="ru-RU" dirty="0"/>
              <a:t>б) при сроке беременности </a:t>
            </a:r>
            <a:r>
              <a:rPr lang="ru-RU" b="1" dirty="0">
                <a:solidFill>
                  <a:srgbClr val="FF0000"/>
                </a:solidFill>
              </a:rPr>
              <a:t>одиннадцатая - двенадцатая </a:t>
            </a:r>
            <a:r>
              <a:rPr lang="ru-RU" dirty="0"/>
              <a:t>недели, но не позднее окончания двенадцатой недели беременности;</a:t>
            </a:r>
          </a:p>
          <a:p>
            <a:r>
              <a:rPr lang="ru-RU" dirty="0"/>
              <a:t>2) </a:t>
            </a:r>
            <a:r>
              <a:rPr lang="ru-RU" b="1" dirty="0">
                <a:solidFill>
                  <a:srgbClr val="FF0000"/>
                </a:solidFill>
              </a:rPr>
              <a:t>не ранее семи дней </a:t>
            </a:r>
            <a:r>
              <a:rPr lang="ru-RU" dirty="0"/>
              <a:t>с момента обращения женщины в медицинскую организацию для искусственного прерывания беременности при сроке беременности </a:t>
            </a:r>
            <a:r>
              <a:rPr lang="ru-RU" b="1" dirty="0">
                <a:solidFill>
                  <a:srgbClr val="FF0000"/>
                </a:solidFill>
              </a:rPr>
              <a:t>восьмая - десятая недели </a:t>
            </a:r>
            <a:r>
              <a:rPr lang="ru-RU" dirty="0"/>
              <a:t>беременности.</a:t>
            </a:r>
          </a:p>
          <a:p>
            <a:r>
              <a:rPr lang="ru-RU" dirty="0"/>
              <a:t>4. Искусственное прерывание беременности по социальным показаниям проводится при сроке беременности до двадцати двух недель, а при наличии медицинских показаний - независимо от срока беременности.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r>
              <a:rPr lang="ru-RU" sz="3200" dirty="0"/>
              <a:t>Статья 57. Медицинская стерилизация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 Медицинская стерилизация - специальное медицинское вмешательство в целях лишения человека способности к воспроизводству потомства или как метод контрацепции может быть проведена только по </a:t>
            </a:r>
            <a:r>
              <a:rPr lang="ru-RU" b="1" dirty="0">
                <a:solidFill>
                  <a:srgbClr val="FF0000"/>
                </a:solidFill>
              </a:rPr>
              <a:t>письменному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заявлению</a:t>
            </a:r>
            <a:r>
              <a:rPr lang="ru-RU" dirty="0"/>
              <a:t> гражданина в </a:t>
            </a:r>
            <a:r>
              <a:rPr lang="ru-RU" b="1" dirty="0">
                <a:solidFill>
                  <a:srgbClr val="FF0000"/>
                </a:solidFill>
              </a:rPr>
              <a:t>возрасте</a:t>
            </a:r>
            <a:r>
              <a:rPr lang="ru-RU" dirty="0"/>
              <a:t> старше </a:t>
            </a:r>
            <a:r>
              <a:rPr lang="ru-RU" b="1" dirty="0">
                <a:solidFill>
                  <a:srgbClr val="FF0000"/>
                </a:solidFill>
              </a:rPr>
              <a:t>тридцати пяти лет </a:t>
            </a:r>
            <a:r>
              <a:rPr lang="ru-RU" dirty="0"/>
              <a:t>или гражданина, имеющего </a:t>
            </a:r>
            <a:r>
              <a:rPr lang="ru-RU" b="1" dirty="0">
                <a:solidFill>
                  <a:srgbClr val="FF0000"/>
                </a:solidFill>
              </a:rPr>
              <a:t>не менее двух детей</a:t>
            </a:r>
            <a:r>
              <a:rPr lang="ru-RU" dirty="0"/>
              <a:t>, </a:t>
            </a:r>
          </a:p>
          <a:p>
            <a:r>
              <a:rPr lang="ru-RU" dirty="0"/>
              <a:t> при наличии </a:t>
            </a:r>
            <a:r>
              <a:rPr lang="ru-RU" b="1" dirty="0">
                <a:solidFill>
                  <a:srgbClr val="FF0000"/>
                </a:solidFill>
              </a:rPr>
              <a:t>медицинских показаний </a:t>
            </a:r>
            <a:r>
              <a:rPr lang="ru-RU" dirty="0"/>
              <a:t>и информированного добровольного согласия гражданина - независимо от возраста и наличия детей.</a:t>
            </a:r>
          </a:p>
          <a:p>
            <a:r>
              <a:rPr lang="ru-RU" dirty="0"/>
              <a:t>2. По заявлению законного представителя совершеннолетнего лица, признанного в установленном законом порядке </a:t>
            </a:r>
            <a:r>
              <a:rPr lang="ru-RU" b="1" dirty="0">
                <a:solidFill>
                  <a:srgbClr val="FF0000"/>
                </a:solidFill>
              </a:rPr>
              <a:t>недееспособным</a:t>
            </a:r>
            <a:r>
              <a:rPr lang="ru-RU" dirty="0"/>
              <a:t>, если такое лицо по своему состоянию не способно выразить свою волю, медицинская стерилизация возможна по решению суда, принимаемому с участием совершеннолетнего лица, признанного в установленном законом порядке </a:t>
            </a:r>
            <a:r>
              <a:rPr lang="ru-RU" b="1" dirty="0">
                <a:solidFill>
                  <a:srgbClr val="FF0000"/>
                </a:solidFill>
              </a:rPr>
              <a:t>недееспособным</a:t>
            </a:r>
            <a:r>
              <a:rPr lang="ru-RU" dirty="0"/>
              <a:t>.</a:t>
            </a:r>
          </a:p>
          <a:p>
            <a:r>
              <a:rPr lang="ru-RU" dirty="0"/>
              <a:t>3. Перечень медицинских показаний для медицинской стерилизации определяется уполномоченным федеральным органом исполнительной власти.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pPr marL="355600"/>
            <a:r>
              <a:rPr lang="ru-RU" sz="2800" b="1" dirty="0"/>
              <a:t>Глава 9. МЕДИЦИНСКИЕ РАБОТНИКИ И </a:t>
            </a:r>
            <a:r>
              <a:rPr lang="ru-RU" sz="2800" b="1" dirty="0">
                <a:solidFill>
                  <a:srgbClr val="FF0000"/>
                </a:solidFill>
              </a:rPr>
              <a:t>ФАРМАЦЕВТИЧЕСКИЕ РАБОТНИКИ</a:t>
            </a:r>
            <a:r>
              <a:rPr lang="ru-RU" sz="2800" b="1" dirty="0"/>
              <a:t>, </a:t>
            </a:r>
            <a:br>
              <a:rPr lang="ru-RU" sz="2800" b="1" dirty="0"/>
            </a:br>
            <a:r>
              <a:rPr lang="ru-RU" sz="2800" b="1" dirty="0"/>
              <a:t>МЕДИЦИНСКИЕ ОРГАНИЗАЦИИ</a:t>
            </a:r>
            <a:br>
              <a:rPr lang="ru-RU" sz="2800" b="1" dirty="0"/>
            </a:br>
            <a:br>
              <a:rPr lang="ru-RU" sz="2800" b="1" dirty="0"/>
            </a:br>
            <a:br>
              <a:rPr lang="ru-RU" sz="2800" b="1" dirty="0"/>
            </a:br>
            <a:r>
              <a:rPr lang="ru-RU" sz="2800" dirty="0"/>
              <a:t> 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78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Право на осуществление фармацевтической деятельности в Российской Федерации имеют:</a:t>
            </a:r>
          </a:p>
          <a:p>
            <a:r>
              <a:rPr lang="ru-RU" dirty="0"/>
              <a:t>лица, получившие фармацевтическое </a:t>
            </a:r>
            <a:r>
              <a:rPr lang="ru-RU" b="1" dirty="0">
                <a:solidFill>
                  <a:srgbClr val="FF0000"/>
                </a:solidFill>
              </a:rPr>
              <a:t>образование</a:t>
            </a:r>
            <a:r>
              <a:rPr lang="ru-RU" dirty="0"/>
              <a:t> в Российской Федерации в соответствии с федеральными государственными образовательными стандартами</a:t>
            </a:r>
          </a:p>
          <a:p>
            <a:r>
              <a:rPr lang="ru-RU" dirty="0"/>
              <a:t> и имеющие свидетельство об </a:t>
            </a:r>
            <a:r>
              <a:rPr lang="ru-RU" b="1" dirty="0">
                <a:solidFill>
                  <a:srgbClr val="FF0000"/>
                </a:solidFill>
              </a:rPr>
              <a:t>аккредитации</a:t>
            </a:r>
            <a:r>
              <a:rPr lang="ru-RU" dirty="0"/>
              <a:t> специалиста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Аккредитация специалиста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- </a:t>
            </a:r>
            <a:r>
              <a:rPr lang="ru-RU" sz="3600" dirty="0"/>
              <a:t>процедура определения </a:t>
            </a:r>
            <a:r>
              <a:rPr lang="ru-RU" sz="3600" b="1" dirty="0">
                <a:solidFill>
                  <a:srgbClr val="FF0000"/>
                </a:solidFill>
              </a:rPr>
              <a:t>соответствия</a:t>
            </a:r>
            <a:r>
              <a:rPr lang="ru-RU" sz="3600" dirty="0"/>
              <a:t> </a:t>
            </a:r>
            <a:r>
              <a:rPr lang="ru-RU" sz="3600" b="1" dirty="0">
                <a:solidFill>
                  <a:srgbClr val="FF0000"/>
                </a:solidFill>
              </a:rPr>
              <a:t>готовности</a:t>
            </a:r>
            <a:r>
              <a:rPr lang="ru-RU" sz="3600" dirty="0"/>
              <a:t> лица, получившего высшее или среднее  фармацевтическое образование, к </a:t>
            </a:r>
            <a:r>
              <a:rPr lang="ru-RU" sz="3600" b="1" dirty="0">
                <a:solidFill>
                  <a:srgbClr val="FF0000"/>
                </a:solidFill>
              </a:rPr>
              <a:t>осуществлению</a:t>
            </a:r>
            <a:r>
              <a:rPr lang="ru-RU" sz="3600" dirty="0"/>
              <a:t> в соответствии с установленными порядками и стандартами </a:t>
            </a:r>
            <a:r>
              <a:rPr lang="ru-RU" sz="3600" b="1" dirty="0">
                <a:solidFill>
                  <a:srgbClr val="FF0000"/>
                </a:solidFill>
              </a:rPr>
              <a:t>фармацевтической</a:t>
            </a:r>
            <a:r>
              <a:rPr lang="ru-RU" sz="3600" dirty="0"/>
              <a:t> </a:t>
            </a:r>
            <a:r>
              <a:rPr lang="ru-RU" sz="3600" b="1" dirty="0">
                <a:solidFill>
                  <a:srgbClr val="FF0000"/>
                </a:solidFill>
              </a:rPr>
              <a:t>деятельности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Сроки аккредитации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не реже одного раза в пять лет </a:t>
            </a:r>
            <a:r>
              <a:rPr lang="ru-RU" sz="4000" dirty="0"/>
              <a:t>в порядке</a:t>
            </a:r>
            <a:r>
              <a:rPr lang="ru-RU" sz="4000" b="1" dirty="0">
                <a:solidFill>
                  <a:srgbClr val="FF0000"/>
                </a:solidFill>
              </a:rPr>
              <a:t>, </a:t>
            </a:r>
            <a:r>
              <a:rPr lang="ru-RU" sz="4000" dirty="0"/>
              <a:t>установленном уполномоченным федеральным органом исполнительной власти.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dirty="0"/>
              <a:t>Лица, незаконно занимающиеся фармацевтической деятельностью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Несут </a:t>
            </a:r>
            <a:r>
              <a:rPr lang="ru-RU" b="1" dirty="0">
                <a:solidFill>
                  <a:srgbClr val="FF0000"/>
                </a:solidFill>
              </a:rPr>
              <a:t>уголовную</a:t>
            </a:r>
            <a:r>
              <a:rPr lang="ru-RU" dirty="0"/>
              <a:t> ответственность в соответствии с законодательством Российской Федерации.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4400" dirty="0"/>
              <a:t>Права медицинских и фармацевтических работников 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286412"/>
          </a:xfrm>
        </p:spPr>
        <p:txBody>
          <a:bodyPr>
            <a:normAutofit/>
          </a:bodyPr>
          <a:lstStyle/>
          <a:p>
            <a:r>
              <a:rPr lang="ru-RU" dirty="0"/>
              <a:t>На профессиональную подготовку, переподготовку и повышение квалификации </a:t>
            </a:r>
            <a:r>
              <a:rPr lang="ru-RU" b="1" dirty="0">
                <a:solidFill>
                  <a:srgbClr val="FF0000"/>
                </a:solidFill>
              </a:rPr>
              <a:t>за счет средств работодателя</a:t>
            </a:r>
          </a:p>
          <a:p>
            <a:r>
              <a:rPr lang="ru-RU" dirty="0"/>
              <a:t> прохождение аттестации для получения квалификационной </a:t>
            </a:r>
            <a:r>
              <a:rPr lang="ru-RU" b="1" dirty="0">
                <a:solidFill>
                  <a:srgbClr val="FF0000"/>
                </a:solidFill>
              </a:rPr>
              <a:t>категории </a:t>
            </a:r>
          </a:p>
          <a:p>
            <a:r>
              <a:rPr lang="ru-RU" dirty="0"/>
              <a:t>на дифференциацию оплаты труда по результатам аттестации и др.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Статья 73. </a:t>
            </a:r>
            <a:r>
              <a:rPr lang="ru-RU" sz="3200" b="1" dirty="0">
                <a:solidFill>
                  <a:srgbClr val="FF0000"/>
                </a:solidFill>
              </a:rPr>
              <a:t>Обязанности</a:t>
            </a:r>
            <a:r>
              <a:rPr lang="ru-RU" sz="3200" dirty="0"/>
              <a:t> фармацевтических работников(2,3,5)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2) </a:t>
            </a:r>
            <a:r>
              <a:rPr lang="ru-RU" b="1" dirty="0">
                <a:solidFill>
                  <a:srgbClr val="FF0000"/>
                </a:solidFill>
              </a:rPr>
              <a:t>соблюдать</a:t>
            </a:r>
            <a:r>
              <a:rPr lang="ru-RU" dirty="0"/>
              <a:t> врачебную тайну</a:t>
            </a:r>
          </a:p>
          <a:p>
            <a:pPr>
              <a:buNone/>
            </a:pPr>
            <a:r>
              <a:rPr lang="ru-RU" dirty="0"/>
              <a:t>3) совершенствовать профессиональные знания и навыки путем обучения по дополнительным профессиональным образовательным программам в образовательных и научных организациях в порядке и в сроки, установленные уполномоченным федеральным органом исполнительной власти;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Статья 2. Основные понятия, используемые в настоящем Федеральном законе</a:t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</a:t>
            </a:r>
            <a:r>
              <a:rPr lang="ru-RU" b="1" dirty="0">
                <a:solidFill>
                  <a:srgbClr val="FF0000"/>
                </a:solidFill>
              </a:rPr>
              <a:t>здоровье</a:t>
            </a:r>
            <a:r>
              <a:rPr lang="ru-RU" dirty="0"/>
              <a:t> - состояние </a:t>
            </a:r>
          </a:p>
          <a:p>
            <a:r>
              <a:rPr lang="ru-RU" dirty="0"/>
              <a:t>физического </a:t>
            </a:r>
          </a:p>
          <a:p>
            <a:r>
              <a:rPr lang="ru-RU" dirty="0"/>
              <a:t>психического и </a:t>
            </a:r>
          </a:p>
          <a:p>
            <a:r>
              <a:rPr lang="ru-RU" dirty="0"/>
              <a:t>социального </a:t>
            </a:r>
            <a:r>
              <a:rPr lang="ru-RU" b="1" dirty="0">
                <a:solidFill>
                  <a:srgbClr val="FF0000"/>
                </a:solidFill>
              </a:rPr>
              <a:t>благополучия</a:t>
            </a:r>
            <a:r>
              <a:rPr lang="ru-RU" dirty="0"/>
              <a:t> человека,</a:t>
            </a:r>
          </a:p>
          <a:p>
            <a:r>
              <a:rPr lang="ru-RU" dirty="0"/>
              <a:t> при котором </a:t>
            </a:r>
            <a:r>
              <a:rPr lang="ru-RU" b="1" dirty="0">
                <a:solidFill>
                  <a:srgbClr val="FF0000"/>
                </a:solidFill>
              </a:rPr>
              <a:t>отсутствуют заболевания</a:t>
            </a:r>
            <a:r>
              <a:rPr lang="ru-RU" dirty="0"/>
              <a:t>, а также </a:t>
            </a:r>
            <a:r>
              <a:rPr lang="ru-RU" b="1" dirty="0">
                <a:solidFill>
                  <a:srgbClr val="FF0000"/>
                </a:solidFill>
              </a:rPr>
              <a:t>расстройства</a:t>
            </a:r>
            <a:r>
              <a:rPr lang="ru-RU" dirty="0"/>
              <a:t> функций органов и систем организма;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Autofit/>
          </a:bodyPr>
          <a:lstStyle/>
          <a:p>
            <a:r>
              <a:rPr lang="ru-RU" sz="3200" dirty="0"/>
              <a:t>5) </a:t>
            </a:r>
            <a:r>
              <a:rPr lang="ru-RU" sz="3200" b="1" dirty="0">
                <a:solidFill>
                  <a:srgbClr val="FF0000"/>
                </a:solidFill>
              </a:rPr>
              <a:t>Сообщать</a:t>
            </a:r>
            <a:r>
              <a:rPr lang="ru-RU" sz="3200" dirty="0"/>
              <a:t> уполномоченному должностному лицу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обо всех случаях выявления</a:t>
            </a:r>
          </a:p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побочных</a:t>
            </a:r>
            <a:r>
              <a:rPr lang="ru-RU" dirty="0"/>
              <a:t> действий, не указанных в инструкции по применению или руководстве по эксплуатации медицинского изделия</a:t>
            </a:r>
          </a:p>
          <a:p>
            <a:r>
              <a:rPr lang="ru-RU" dirty="0"/>
              <a:t> о нежелательных </a:t>
            </a:r>
            <a:r>
              <a:rPr lang="ru-RU" b="1" dirty="0">
                <a:solidFill>
                  <a:srgbClr val="FF0000"/>
                </a:solidFill>
              </a:rPr>
              <a:t>реакциях</a:t>
            </a:r>
            <a:r>
              <a:rPr lang="ru-RU" dirty="0"/>
              <a:t> при его применении, об </a:t>
            </a:r>
            <a:r>
              <a:rPr lang="ru-RU" b="1" dirty="0">
                <a:solidFill>
                  <a:srgbClr val="FF0000"/>
                </a:solidFill>
              </a:rPr>
              <a:t>особенностях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взаимодействия</a:t>
            </a:r>
            <a:r>
              <a:rPr lang="ru-RU" dirty="0"/>
              <a:t> медицинских изделий между собой</a:t>
            </a:r>
          </a:p>
          <a:p>
            <a:r>
              <a:rPr lang="ru-RU" dirty="0"/>
              <a:t> об </a:t>
            </a:r>
            <a:r>
              <a:rPr lang="ru-RU" b="1" dirty="0">
                <a:solidFill>
                  <a:srgbClr val="FF0000"/>
                </a:solidFill>
              </a:rPr>
              <a:t>обстоятельствах</a:t>
            </a:r>
            <a:r>
              <a:rPr lang="ru-RU" dirty="0"/>
              <a:t>, создающих </a:t>
            </a:r>
            <a:r>
              <a:rPr lang="ru-RU" b="1" dirty="0">
                <a:solidFill>
                  <a:srgbClr val="FF0000"/>
                </a:solidFill>
              </a:rPr>
              <a:t>угрозу жизни </a:t>
            </a:r>
            <a:r>
              <a:rPr lang="ru-RU" dirty="0"/>
              <a:t>и здоровью граждан и медицинских работников при применении и эксплуатации медицинских изделий.</a:t>
            </a:r>
          </a:p>
          <a:p>
            <a:r>
              <a:rPr lang="ru-RU" dirty="0"/>
              <a:t> За несообщение или сокрытие случаев и сведений, предусмотренных </a:t>
            </a:r>
            <a:r>
              <a:rPr lang="ru-RU" dirty="0">
                <a:hlinkClick r:id="rId2"/>
              </a:rPr>
              <a:t>частью 3</a:t>
            </a:r>
            <a:r>
              <a:rPr lang="ru-RU" dirty="0"/>
              <a:t> настоящей статьи, лица, которым они стали известны по роду их профессиональной деятельности, несут ответственность в соответствии с законодательством Российской Федерации.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br>
              <a:rPr lang="ru-RU" sz="2700" dirty="0"/>
            </a:br>
            <a:r>
              <a:rPr lang="ru-RU" sz="2700" dirty="0"/>
              <a:t>Статья 74. </a:t>
            </a:r>
            <a:r>
              <a:rPr lang="ru-RU" sz="2700" b="1" dirty="0">
                <a:solidFill>
                  <a:srgbClr val="FF0000"/>
                </a:solidFill>
              </a:rPr>
              <a:t>Ограничения</a:t>
            </a:r>
            <a:r>
              <a:rPr lang="ru-RU" sz="2700" dirty="0"/>
              <a:t>, налагаемые на фармацевтических работников при осуществлении ими профессиональной деятельности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1. </a:t>
            </a:r>
            <a:r>
              <a:rPr lang="ru-RU" b="1" dirty="0">
                <a:solidFill>
                  <a:srgbClr val="FF0000"/>
                </a:solidFill>
              </a:rPr>
              <a:t>не вправе</a:t>
            </a:r>
            <a:r>
              <a:rPr lang="ru-RU" dirty="0"/>
              <a:t>:</a:t>
            </a:r>
          </a:p>
          <a:p>
            <a:r>
              <a:rPr lang="ru-RU" dirty="0"/>
              <a:t> принимать от организаций, занимающихся разработкой, производством и (или) реализацией лекарственных препаратов, медицинских изделий, </a:t>
            </a:r>
          </a:p>
          <a:p>
            <a:r>
              <a:rPr lang="ru-RU" b="1" dirty="0">
                <a:solidFill>
                  <a:srgbClr val="FF0000"/>
                </a:solidFill>
              </a:rPr>
              <a:t>подарки</a:t>
            </a:r>
            <a:r>
              <a:rPr lang="ru-RU" dirty="0"/>
              <a:t>, </a:t>
            </a:r>
          </a:p>
          <a:p>
            <a:r>
              <a:rPr lang="ru-RU" b="1" dirty="0">
                <a:solidFill>
                  <a:srgbClr val="FF0000"/>
                </a:solidFill>
              </a:rPr>
              <a:t>денежные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средства</a:t>
            </a:r>
            <a:r>
              <a:rPr lang="ru-RU" dirty="0"/>
              <a:t> (за исключением вознаграждений в связи с осуществлением педагогической и (или) научной деятельности), </a:t>
            </a:r>
          </a:p>
          <a:p>
            <a:r>
              <a:rPr lang="ru-RU" dirty="0"/>
              <a:t>в том числе на оплату развлечений, отдыха, проезда к месту отдыха, </a:t>
            </a:r>
          </a:p>
          <a:p>
            <a:r>
              <a:rPr lang="ru-RU" dirty="0"/>
              <a:t>а также принимать участие в развлекательных мероприятиях, проводимых за </a:t>
            </a:r>
            <a:r>
              <a:rPr lang="ru-RU" b="1" dirty="0">
                <a:solidFill>
                  <a:srgbClr val="FF0000"/>
                </a:solidFill>
              </a:rPr>
              <a:t>счет средств компаний</a:t>
            </a:r>
            <a:r>
              <a:rPr lang="ru-RU" dirty="0"/>
              <a:t>, представителей компаний;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 fontScale="90000"/>
          </a:bodyPr>
          <a:lstStyle/>
          <a:p>
            <a:br>
              <a:rPr lang="ru-RU" sz="3600" dirty="0"/>
            </a:br>
            <a:r>
              <a:rPr lang="ru-RU" sz="3600" dirty="0"/>
              <a:t>Статья 77. Особенности подготовки фармацевтических работников</a:t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1) на базе структурных подразделений образовательных и научных организаций, осуществляющих фармацевтическую деятельность</a:t>
            </a:r>
          </a:p>
          <a:p>
            <a:pPr>
              <a:buNone/>
            </a:pPr>
            <a:r>
              <a:rPr lang="ru-RU" dirty="0"/>
              <a:t>3) на базе организаций - производителей лекарственных средств и медицинских изделий, </a:t>
            </a:r>
            <a:r>
              <a:rPr lang="ru-RU" b="1" dirty="0">
                <a:solidFill>
                  <a:srgbClr val="FF0000"/>
                </a:solidFill>
              </a:rPr>
              <a:t>аптечных организаций</a:t>
            </a:r>
            <a:r>
              <a:rPr lang="ru-RU" dirty="0"/>
              <a:t>, судебно-экспертных учреждений и иных организаций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01122" cy="1357322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Глава 10. ПРОГРАММА ГОСУДАРСТВЕННЫХ ГАРАНТИЙ БЕСПЛАТНОГО ОКАЗАНИЯ ГРАЖДАНАМ МЕДИЦИНСКОЙ ПОМОЩИ</a:t>
            </a:r>
            <a:br>
              <a:rPr lang="ru-RU" sz="3100" b="1" dirty="0"/>
            </a:br>
            <a:r>
              <a:rPr lang="ru-RU" sz="3100" dirty="0"/>
              <a:t> </a:t>
            </a:r>
            <a:br>
              <a:rPr lang="ru-RU" sz="3600" b="1" dirty="0"/>
            </a:br>
            <a:br>
              <a:rPr lang="ru-RU" sz="3600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оказании </a:t>
            </a:r>
          </a:p>
          <a:p>
            <a:r>
              <a:rPr lang="ru-RU" dirty="0"/>
              <a:t>Бесплатной медицинской помощи: </a:t>
            </a:r>
          </a:p>
          <a:p>
            <a:r>
              <a:rPr lang="ru-RU" dirty="0"/>
              <a:t>первичной медико-санитарной помощи в условиях дневного стационара , в неотложной форме, специализированной медицинской помощи, в том числе высокотехнологичной, скорой медицинской помощи, в том числе скорой специализированной, паллиативной медицинской помощи в стационарных условиях </a:t>
            </a:r>
            <a:r>
              <a:rPr lang="ru-RU" b="1" dirty="0"/>
              <a:t>осуществляется обеспечение граждан лекарственными препаратами для медицинского применения, включенными в </a:t>
            </a:r>
            <a:r>
              <a:rPr lang="ru-RU" b="1" dirty="0">
                <a:solidFill>
                  <a:srgbClr val="FF0000"/>
                </a:solidFill>
              </a:rPr>
              <a:t>перечень жизненно необходимых и важнейших лекарственных препаратов </a:t>
            </a:r>
            <a:r>
              <a:rPr lang="ru-RU" b="1" dirty="0"/>
              <a:t>в соответствии с Федеральным </a:t>
            </a:r>
            <a:r>
              <a:rPr lang="ru-RU" b="1" dirty="0">
                <a:hlinkClick r:id="rId2"/>
              </a:rPr>
              <a:t>законом</a:t>
            </a:r>
            <a:r>
              <a:rPr lang="ru-RU" b="1" dirty="0"/>
              <a:t> от 12 апреля 2010 года N 61-ФЗ "Об обращении лекарственных средств", </a:t>
            </a:r>
            <a:r>
              <a:rPr lang="ru-RU" b="1" dirty="0">
                <a:solidFill>
                  <a:srgbClr val="FF0000"/>
                </a:solidFill>
              </a:rPr>
              <a:t>и медицинскими изделиями,</a:t>
            </a:r>
            <a:r>
              <a:rPr lang="ru-RU" b="1" dirty="0"/>
              <a:t> которые предусмотрены стандартами медицинской помощи.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4071942"/>
            <a:ext cx="7772400" cy="1697033"/>
          </a:xfrm>
        </p:spPr>
        <p:txBody>
          <a:bodyPr/>
          <a:lstStyle/>
          <a:p>
            <a:r>
              <a:rPr lang="ru-RU" dirty="0"/>
              <a:t>ФИНАНСОВОЕ ОБЕСПЕЧЕНИЕ В СФЕРЕ ОХРАНЫ ЗДОРОВЬЯ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22313" y="2428869"/>
            <a:ext cx="7772400" cy="1643073"/>
          </a:xfrm>
        </p:spPr>
        <p:txBody>
          <a:bodyPr/>
          <a:lstStyle/>
          <a:p>
            <a:r>
              <a:rPr lang="ru-RU" b="1" dirty="0"/>
              <a:t>Глава 11. 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Статья 98. Ответственность в сфере охраны </a:t>
            </a:r>
            <a:br>
              <a:rPr lang="ru-RU" sz="3200" dirty="0"/>
            </a:br>
            <a:r>
              <a:rPr lang="ru-RU" sz="3200" dirty="0"/>
              <a:t>здоровья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 Органы государственной власти и органы местного самоуправления, должностные лица организаций несут ответственность за обеспечение реализации гарантий и соблюдение прав и свобод в сфере охраны здоровья, установленных законодательством Российской Федерации.</a:t>
            </a:r>
          </a:p>
          <a:p>
            <a:r>
              <a:rPr lang="ru-RU" dirty="0"/>
              <a:t>2. Медицинские организации, медицинские работники и </a:t>
            </a:r>
            <a:r>
              <a:rPr lang="ru-RU" b="1" dirty="0">
                <a:solidFill>
                  <a:srgbClr val="FF0000"/>
                </a:solidFill>
              </a:rPr>
              <a:t>фармацевтические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работники</a:t>
            </a:r>
            <a:r>
              <a:rPr lang="ru-RU" dirty="0"/>
              <a:t> несут ответственность в соответствии с законодательством Российской Федерации </a:t>
            </a:r>
            <a:r>
              <a:rPr lang="ru-RU" b="1" dirty="0">
                <a:solidFill>
                  <a:srgbClr val="FF0000"/>
                </a:solidFill>
              </a:rPr>
              <a:t>за нарушение прав в сфере охраны здоровья, причинение вреда жизни и (или) здоровью при оказании гражданам медицинской помощи.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3. </a:t>
            </a:r>
            <a:r>
              <a:rPr lang="ru-RU" b="1" dirty="0">
                <a:solidFill>
                  <a:srgbClr val="FF0000"/>
                </a:solidFill>
              </a:rPr>
              <a:t>Вред</a:t>
            </a:r>
            <a:r>
              <a:rPr lang="ru-RU" dirty="0"/>
              <a:t>, причиненный жизни и (или) здоровью граждан при оказании им медицинской помощи, </a:t>
            </a:r>
            <a:r>
              <a:rPr lang="ru-RU" b="1" dirty="0">
                <a:solidFill>
                  <a:srgbClr val="FF0000"/>
                </a:solidFill>
              </a:rPr>
              <a:t>возмещается</a:t>
            </a:r>
            <a:r>
              <a:rPr lang="ru-RU" dirty="0"/>
              <a:t> </a:t>
            </a:r>
          </a:p>
          <a:p>
            <a:r>
              <a:rPr lang="ru-RU" dirty="0"/>
              <a:t>4. </a:t>
            </a:r>
            <a:r>
              <a:rPr lang="ru-RU" dirty="0">
                <a:solidFill>
                  <a:srgbClr val="FF0000"/>
                </a:solidFill>
              </a:rPr>
              <a:t>Возмещение вреда</a:t>
            </a:r>
            <a:r>
              <a:rPr lang="ru-RU" dirty="0"/>
              <a:t>, причиненного жизни и (или) здоровью граждан, </a:t>
            </a:r>
            <a:r>
              <a:rPr lang="ru-RU" b="1" dirty="0">
                <a:solidFill>
                  <a:srgbClr val="FF0000"/>
                </a:solidFill>
              </a:rPr>
              <a:t>не освобождает </a:t>
            </a:r>
            <a:r>
              <a:rPr lang="ru-RU" dirty="0"/>
              <a:t>медицинских работников и </a:t>
            </a:r>
            <a:r>
              <a:rPr lang="ru-RU" b="1" dirty="0">
                <a:solidFill>
                  <a:srgbClr val="FF0000"/>
                </a:solidFill>
              </a:rPr>
              <a:t>фармацевтических работников </a:t>
            </a:r>
            <a:r>
              <a:rPr lang="ru-RU" b="1" dirty="0"/>
              <a:t>от привлечения их к ответственности в соответствии с законодательством Российской Федерации.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882346-8593-4B44-BD11-E2648998D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5301208"/>
            <a:ext cx="1836169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1755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br>
              <a:rPr lang="ru-RU" sz="7200" dirty="0">
                <a:solidFill>
                  <a:srgbClr val="FF0000"/>
                </a:solidFill>
              </a:rPr>
            </a:br>
            <a:r>
              <a:rPr lang="ru-RU" sz="7200" dirty="0">
                <a:solidFill>
                  <a:srgbClr val="FF0000"/>
                </a:solidFill>
              </a:rPr>
              <a:t>Благодарю</a:t>
            </a:r>
            <a:br>
              <a:rPr lang="ru-RU" sz="7200" dirty="0">
                <a:solidFill>
                  <a:srgbClr val="FF0000"/>
                </a:solidFill>
              </a:rPr>
            </a:br>
            <a:r>
              <a:rPr lang="ru-RU" sz="7200" dirty="0">
                <a:solidFill>
                  <a:srgbClr val="FF0000"/>
                </a:solidFill>
              </a:rPr>
              <a:t> за</a:t>
            </a:r>
            <a:br>
              <a:rPr lang="ru-RU" sz="7200" dirty="0">
                <a:solidFill>
                  <a:srgbClr val="FF0000"/>
                </a:solidFill>
              </a:rPr>
            </a:br>
            <a:r>
              <a:rPr lang="ru-RU" sz="7200" dirty="0">
                <a:solidFill>
                  <a:srgbClr val="FF0000"/>
                </a:solidFill>
              </a:rPr>
              <a:t> внимание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dirty="0"/>
              <a:t>Охрана здоровья граждан  - охрана здоровья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система мер </a:t>
            </a:r>
          </a:p>
          <a:p>
            <a:r>
              <a:rPr lang="ru-RU" dirty="0"/>
              <a:t>политического, </a:t>
            </a:r>
          </a:p>
          <a:p>
            <a:r>
              <a:rPr lang="ru-RU" dirty="0"/>
              <a:t>экономического, </a:t>
            </a:r>
          </a:p>
          <a:p>
            <a:r>
              <a:rPr lang="ru-RU" dirty="0"/>
              <a:t>правового, </a:t>
            </a:r>
          </a:p>
          <a:p>
            <a:r>
              <a:rPr lang="ru-RU" dirty="0"/>
              <a:t>социального, </a:t>
            </a:r>
          </a:p>
          <a:p>
            <a:r>
              <a:rPr lang="ru-RU" dirty="0"/>
              <a:t>научного,</a:t>
            </a:r>
          </a:p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медицинского</a:t>
            </a:r>
            <a:r>
              <a:rPr lang="ru-RU" dirty="0"/>
              <a:t>, в том числе санитарно-противоэпидемического (профилактического), характера,</a:t>
            </a:r>
          </a:p>
          <a:p>
            <a:r>
              <a:rPr lang="ru-RU" dirty="0"/>
              <a:t> осуществляемых  в </a:t>
            </a:r>
            <a:r>
              <a:rPr lang="ru-RU" b="1" dirty="0">
                <a:solidFill>
                  <a:srgbClr val="FF0000"/>
                </a:solidFill>
              </a:rPr>
              <a:t>целях</a:t>
            </a:r>
            <a:r>
              <a:rPr lang="ru-RU" dirty="0"/>
              <a:t> 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профилактики</a:t>
            </a:r>
            <a:r>
              <a:rPr lang="ru-RU" dirty="0"/>
              <a:t> заболеваний</a:t>
            </a:r>
          </a:p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сохранения</a:t>
            </a:r>
            <a:r>
              <a:rPr lang="ru-RU" dirty="0"/>
              <a:t> и укрепления физического и психического здоровья каждого </a:t>
            </a:r>
            <a:r>
              <a:rPr lang="ru-RU" b="1" dirty="0">
                <a:solidFill>
                  <a:srgbClr val="FF0000"/>
                </a:solidFill>
              </a:rPr>
              <a:t>человека</a:t>
            </a:r>
            <a:r>
              <a:rPr lang="ru-RU" dirty="0"/>
              <a:t>, </a:t>
            </a:r>
            <a:r>
              <a:rPr lang="ru-RU" b="1" dirty="0">
                <a:solidFill>
                  <a:srgbClr val="FF0000"/>
                </a:solidFill>
              </a:rPr>
              <a:t>поддержания</a:t>
            </a:r>
            <a:r>
              <a:rPr lang="ru-RU" dirty="0"/>
              <a:t> его долголетней активной жизни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предоставления ему медицинской помощи</a:t>
            </a:r>
            <a:r>
              <a:rPr lang="ru-RU" dirty="0"/>
              <a:t>;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Фармацевтическая организация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- </a:t>
            </a:r>
            <a:r>
              <a:rPr lang="ru-RU" b="1" dirty="0">
                <a:solidFill>
                  <a:srgbClr val="FF0000"/>
                </a:solidFill>
              </a:rPr>
              <a:t>юридическое лицо </a:t>
            </a:r>
            <a:r>
              <a:rPr lang="ru-RU" dirty="0"/>
              <a:t>независимо от организационно-правовой формы, осуществляющее фармацевтическую деятельность (организация оптовой торговли лекарственными средствами, аптечная организация). </a:t>
            </a:r>
          </a:p>
          <a:p>
            <a:r>
              <a:rPr lang="ru-RU" dirty="0"/>
              <a:t>В целях настоящего Федерального закона к фармацевтическим организациям приравниваются </a:t>
            </a:r>
            <a:r>
              <a:rPr lang="ru-RU" b="1" dirty="0">
                <a:solidFill>
                  <a:srgbClr val="FF0000"/>
                </a:solidFill>
              </a:rPr>
              <a:t>индивидуальные предприниматели,</a:t>
            </a:r>
            <a:r>
              <a:rPr lang="ru-RU" dirty="0"/>
              <a:t> осуществляющие фармацевтическую деятельность;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Фармацевтический работник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- физическое лицо, которое </a:t>
            </a:r>
          </a:p>
          <a:p>
            <a:r>
              <a:rPr lang="ru-RU" dirty="0"/>
              <a:t>имеет </a:t>
            </a:r>
            <a:r>
              <a:rPr lang="ru-RU" b="1" dirty="0">
                <a:solidFill>
                  <a:srgbClr val="FF0000"/>
                </a:solidFill>
              </a:rPr>
              <a:t>фармацевтическое образование</a:t>
            </a:r>
            <a:r>
              <a:rPr lang="ru-RU" dirty="0"/>
              <a:t>, </a:t>
            </a:r>
            <a:r>
              <a:rPr lang="ru-RU" b="1" dirty="0">
                <a:solidFill>
                  <a:srgbClr val="FF0000"/>
                </a:solidFill>
              </a:rPr>
              <a:t>работает</a:t>
            </a:r>
            <a:r>
              <a:rPr lang="ru-RU" dirty="0"/>
              <a:t> в фармацевтической организации и </a:t>
            </a:r>
          </a:p>
          <a:p>
            <a:r>
              <a:rPr lang="ru-RU" b="1" dirty="0">
                <a:solidFill>
                  <a:srgbClr val="FF0000"/>
                </a:solidFill>
              </a:rPr>
              <a:t>в трудовые обязанности </a:t>
            </a:r>
            <a:r>
              <a:rPr lang="ru-RU" dirty="0"/>
              <a:t>которого входят </a:t>
            </a:r>
            <a:r>
              <a:rPr lang="ru-RU" b="1" dirty="0">
                <a:solidFill>
                  <a:srgbClr val="FF0000"/>
                </a:solidFill>
              </a:rPr>
              <a:t>оптовая</a:t>
            </a:r>
            <a:r>
              <a:rPr lang="ru-RU" dirty="0"/>
              <a:t> торговля лекарственными средствами, их хранение, перевозка и (или)</a:t>
            </a:r>
          </a:p>
          <a:p>
            <a:pPr indent="12700">
              <a:buNone/>
            </a:pPr>
            <a:r>
              <a:rPr lang="ru-RU" b="1" dirty="0">
                <a:solidFill>
                  <a:srgbClr val="FF0000"/>
                </a:solidFill>
              </a:rPr>
              <a:t>розничная</a:t>
            </a:r>
            <a:r>
              <a:rPr lang="ru-RU" dirty="0"/>
              <a:t> торговля лекарственными препаратами для медицинского применения (далее - лекарственные препараты), их изготовление, отпуск, хранение и перевозка;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Статья 4. Основные принципы охраны здоровья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r>
              <a:rPr lang="ru-RU" sz="8000" dirty="0"/>
              <a:t>1) соблюдение </a:t>
            </a:r>
            <a:r>
              <a:rPr lang="ru-RU" sz="8000" b="1" dirty="0">
                <a:solidFill>
                  <a:srgbClr val="FF0000"/>
                </a:solidFill>
              </a:rPr>
              <a:t>прав</a:t>
            </a:r>
            <a:r>
              <a:rPr lang="ru-RU" sz="8000" dirty="0"/>
              <a:t> граждан в сфере охраны здоровья и обеспечение связанных с этими правами государственных </a:t>
            </a:r>
            <a:r>
              <a:rPr lang="ru-RU" sz="8000" b="1" dirty="0">
                <a:solidFill>
                  <a:srgbClr val="FF0000"/>
                </a:solidFill>
              </a:rPr>
              <a:t>гарантий</a:t>
            </a:r>
            <a:r>
              <a:rPr lang="ru-RU" sz="8000" dirty="0"/>
              <a:t>;</a:t>
            </a:r>
          </a:p>
          <a:p>
            <a:r>
              <a:rPr lang="ru-RU" sz="8000" dirty="0"/>
              <a:t>2) </a:t>
            </a:r>
            <a:r>
              <a:rPr lang="ru-RU" sz="8000" b="1" dirty="0">
                <a:solidFill>
                  <a:srgbClr val="FF0000"/>
                </a:solidFill>
              </a:rPr>
              <a:t>приоритет</a:t>
            </a:r>
            <a:r>
              <a:rPr lang="ru-RU" sz="8000" dirty="0"/>
              <a:t> интересов </a:t>
            </a:r>
            <a:r>
              <a:rPr lang="ru-RU" sz="8000" b="1" dirty="0">
                <a:solidFill>
                  <a:srgbClr val="FF0000"/>
                </a:solidFill>
              </a:rPr>
              <a:t>пациента</a:t>
            </a:r>
            <a:r>
              <a:rPr lang="ru-RU" sz="8000" dirty="0"/>
              <a:t> при оказании медицинской помощи;</a:t>
            </a:r>
          </a:p>
          <a:p>
            <a:r>
              <a:rPr lang="ru-RU" sz="8000" dirty="0"/>
              <a:t>3) приоритет охраны </a:t>
            </a:r>
            <a:r>
              <a:rPr lang="ru-RU" sz="8000" b="1" dirty="0">
                <a:solidFill>
                  <a:srgbClr val="FF0000"/>
                </a:solidFill>
              </a:rPr>
              <a:t>здоровья детей;</a:t>
            </a:r>
          </a:p>
          <a:p>
            <a:r>
              <a:rPr lang="ru-RU" sz="8000" dirty="0"/>
              <a:t>4) социальная </a:t>
            </a:r>
            <a:r>
              <a:rPr lang="ru-RU" sz="8000" b="1" dirty="0">
                <a:solidFill>
                  <a:srgbClr val="FF0000"/>
                </a:solidFill>
              </a:rPr>
              <a:t>защищенность</a:t>
            </a:r>
            <a:r>
              <a:rPr lang="ru-RU" sz="8000" dirty="0"/>
              <a:t> граждан в случае утраты здоровья;</a:t>
            </a:r>
          </a:p>
          <a:p>
            <a:r>
              <a:rPr lang="ru-RU" sz="8000" dirty="0"/>
              <a:t>5) </a:t>
            </a:r>
            <a:r>
              <a:rPr lang="ru-RU" sz="8000" b="1" dirty="0">
                <a:solidFill>
                  <a:srgbClr val="FF0000"/>
                </a:solidFill>
              </a:rPr>
              <a:t>ответственность</a:t>
            </a:r>
            <a:r>
              <a:rPr lang="ru-RU" sz="8000" dirty="0"/>
              <a:t> органов государственной власти и органов местного самоуправления, должностных лиц организаций за обеспечение прав граждан в сфере охраны здоровья;</a:t>
            </a:r>
          </a:p>
          <a:p>
            <a:r>
              <a:rPr lang="ru-RU" sz="8000" dirty="0"/>
              <a:t>6) </a:t>
            </a:r>
            <a:r>
              <a:rPr lang="ru-RU" sz="8000" b="1" dirty="0">
                <a:solidFill>
                  <a:srgbClr val="FF0000"/>
                </a:solidFill>
              </a:rPr>
              <a:t>доступность</a:t>
            </a:r>
            <a:r>
              <a:rPr lang="ru-RU" sz="8000" dirty="0"/>
              <a:t> и качество медицинской помощи;</a:t>
            </a:r>
          </a:p>
          <a:p>
            <a:r>
              <a:rPr lang="ru-RU" sz="8000" dirty="0"/>
              <a:t>7) </a:t>
            </a:r>
            <a:r>
              <a:rPr lang="ru-RU" sz="8000" b="1" dirty="0">
                <a:solidFill>
                  <a:srgbClr val="FF0000"/>
                </a:solidFill>
              </a:rPr>
              <a:t>недопустимость</a:t>
            </a:r>
            <a:r>
              <a:rPr lang="ru-RU" sz="8000" dirty="0"/>
              <a:t> отказа в оказании медицинской помощи;</a:t>
            </a:r>
          </a:p>
          <a:p>
            <a:r>
              <a:rPr lang="ru-RU" sz="8000" dirty="0"/>
              <a:t>8) приоритет </a:t>
            </a:r>
            <a:r>
              <a:rPr lang="ru-RU" sz="8000" b="1" dirty="0">
                <a:solidFill>
                  <a:srgbClr val="FF0000"/>
                </a:solidFill>
              </a:rPr>
              <a:t>профилактики</a:t>
            </a:r>
            <a:r>
              <a:rPr lang="ru-RU" sz="8000" dirty="0"/>
              <a:t> в сфере охраны здоровья;</a:t>
            </a:r>
          </a:p>
          <a:p>
            <a:r>
              <a:rPr lang="ru-RU" sz="8000" dirty="0"/>
              <a:t>9) соблюдение </a:t>
            </a:r>
            <a:r>
              <a:rPr lang="ru-RU" sz="8000" b="1" dirty="0">
                <a:solidFill>
                  <a:srgbClr val="FF0000"/>
                </a:solidFill>
              </a:rPr>
              <a:t>врачебной</a:t>
            </a:r>
            <a:r>
              <a:rPr lang="ru-RU" sz="8000" dirty="0"/>
              <a:t> </a:t>
            </a:r>
            <a:r>
              <a:rPr lang="ru-RU" sz="8000" b="1" dirty="0">
                <a:solidFill>
                  <a:srgbClr val="FF0000"/>
                </a:solidFill>
              </a:rPr>
              <a:t>тайны</a:t>
            </a:r>
            <a:r>
              <a:rPr lang="ru-RU" sz="8000" dirty="0"/>
              <a:t>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Статья 5. Соблюдение </a:t>
            </a:r>
            <a:r>
              <a:rPr lang="ru-RU" sz="3200" b="1" dirty="0">
                <a:solidFill>
                  <a:srgbClr val="FF0000"/>
                </a:solidFill>
              </a:rPr>
              <a:t>прав</a:t>
            </a:r>
            <a:r>
              <a:rPr lang="ru-RU" sz="3200" dirty="0"/>
              <a:t> граждан в сфере охраны здоровья и обеспечение связанных с этими правами государственных гарантий</a:t>
            </a: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dirty="0"/>
              <a:t>1. Мероприятия по охране здоровья должны проводиться на основе признания, соблюдения и защиты прав граждан и в соответствии с общепризнанными принципами и нормами </a:t>
            </a:r>
            <a:r>
              <a:rPr lang="ru-RU" b="1" dirty="0">
                <a:solidFill>
                  <a:srgbClr val="FF0000"/>
                </a:solidFill>
              </a:rPr>
              <a:t>международного права</a:t>
            </a:r>
            <a:r>
              <a:rPr lang="ru-RU" dirty="0"/>
              <a:t>.</a:t>
            </a:r>
          </a:p>
          <a:p>
            <a:r>
              <a:rPr lang="ru-RU" dirty="0"/>
              <a:t>2. Государство обеспечивает гражданам охрану здоровья </a:t>
            </a:r>
            <a:r>
              <a:rPr lang="ru-RU" b="1" dirty="0">
                <a:solidFill>
                  <a:srgbClr val="FF0000"/>
                </a:solidFill>
              </a:rPr>
              <a:t>независимо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от</a:t>
            </a:r>
          </a:p>
          <a:p>
            <a:r>
              <a:rPr lang="ru-RU" dirty="0"/>
              <a:t> пола</a:t>
            </a:r>
          </a:p>
          <a:p>
            <a:r>
              <a:rPr lang="ru-RU" dirty="0"/>
              <a:t> расы</a:t>
            </a:r>
          </a:p>
          <a:p>
            <a:r>
              <a:rPr lang="ru-RU" dirty="0"/>
              <a:t>возраста,</a:t>
            </a:r>
          </a:p>
          <a:p>
            <a:r>
              <a:rPr lang="ru-RU" dirty="0"/>
              <a:t> национальности, языка, </a:t>
            </a:r>
          </a:p>
          <a:p>
            <a:r>
              <a:rPr lang="ru-RU" dirty="0"/>
              <a:t>наличия заболеваний</a:t>
            </a:r>
          </a:p>
          <a:p>
            <a:r>
              <a:rPr lang="ru-RU" dirty="0"/>
              <a:t>состояний</a:t>
            </a:r>
          </a:p>
          <a:p>
            <a:r>
              <a:rPr lang="ru-RU" dirty="0"/>
              <a:t>происхождения</a:t>
            </a:r>
          </a:p>
          <a:p>
            <a:r>
              <a:rPr lang="ru-RU" dirty="0"/>
              <a:t>имущественного и должностного положения</a:t>
            </a:r>
          </a:p>
          <a:p>
            <a:r>
              <a:rPr lang="ru-RU" dirty="0"/>
              <a:t>места жительства</a:t>
            </a:r>
          </a:p>
          <a:p>
            <a:r>
              <a:rPr lang="ru-RU" dirty="0"/>
              <a:t>отношения к религии</a:t>
            </a:r>
          </a:p>
          <a:p>
            <a:r>
              <a:rPr lang="ru-RU" dirty="0"/>
              <a:t>убеждений</a:t>
            </a:r>
          </a:p>
          <a:p>
            <a:r>
              <a:rPr lang="ru-RU" dirty="0"/>
              <a:t>принадлежности к общественным объединениям и от других обстоятельств</a:t>
            </a:r>
          </a:p>
          <a:p>
            <a:r>
              <a:rPr lang="ru-RU" dirty="0"/>
              <a:t>3. Государство гарантирует гражданам </a:t>
            </a:r>
            <a:r>
              <a:rPr lang="ru-RU" b="1" dirty="0">
                <a:solidFill>
                  <a:srgbClr val="FF0000"/>
                </a:solidFill>
              </a:rPr>
              <a:t>защиту от любых форм дискриминации,</a:t>
            </a:r>
            <a:r>
              <a:rPr lang="ru-RU" dirty="0"/>
              <a:t> обусловленной наличием у них каких-либо заболеваний.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Статья 7. Приоритет охраны здоровья детей</a:t>
            </a: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Охрана здоровья детей –</a:t>
            </a:r>
            <a:r>
              <a:rPr lang="ru-RU" dirty="0"/>
              <a:t> важное и необходимое условие физического и психического развития детей.</a:t>
            </a:r>
          </a:p>
          <a:p>
            <a:r>
              <a:rPr lang="ru-RU" b="1" dirty="0">
                <a:solidFill>
                  <a:srgbClr val="FF0000"/>
                </a:solidFill>
              </a:rPr>
              <a:t>Дети</a:t>
            </a:r>
            <a:r>
              <a:rPr lang="ru-RU" dirty="0"/>
              <a:t> независимо от их семейного и социального благополучия </a:t>
            </a:r>
            <a:r>
              <a:rPr lang="ru-RU" b="1" dirty="0">
                <a:solidFill>
                  <a:srgbClr val="FF0000"/>
                </a:solidFill>
              </a:rPr>
              <a:t>подлежат особой охране</a:t>
            </a:r>
            <a:r>
              <a:rPr lang="ru-RU" dirty="0"/>
              <a:t>, имеют приоритетные права при оказании медицинской помощи.</a:t>
            </a:r>
          </a:p>
          <a:p>
            <a:r>
              <a:rPr lang="ru-RU" dirty="0"/>
              <a:t>Органы государственной власти Российской Федерации, органы государственной власти субъектов Российской Федерации и органы местного самоуправления в соответствии со своими полномочиями разрабатывают и реализуют </a:t>
            </a:r>
            <a:r>
              <a:rPr lang="ru-RU" b="1" dirty="0">
                <a:solidFill>
                  <a:srgbClr val="FF0000"/>
                </a:solidFill>
              </a:rPr>
              <a:t>программы</a:t>
            </a:r>
            <a:r>
              <a:rPr lang="ru-RU" dirty="0"/>
              <a:t>, направленные на профилактику, раннее выявление и лечение заболеваний, снижение материнской и младенческой смертности, формирование у детей и их родителей мотивации к здоровому образу жизни, </a:t>
            </a:r>
            <a:r>
              <a:rPr lang="ru-RU" b="1" dirty="0">
                <a:solidFill>
                  <a:srgbClr val="FF0000"/>
                </a:solidFill>
              </a:rPr>
              <a:t>и принимают соответствующие меры по организации обеспечения детей </a:t>
            </a:r>
          </a:p>
          <a:p>
            <a:r>
              <a:rPr lang="ru-RU" b="1" dirty="0">
                <a:solidFill>
                  <a:srgbClr val="FF0000"/>
                </a:solidFill>
              </a:rPr>
              <a:t>лекарственными препаратами, </a:t>
            </a:r>
          </a:p>
          <a:p>
            <a:r>
              <a:rPr lang="ru-RU" b="1" dirty="0">
                <a:solidFill>
                  <a:srgbClr val="FF0000"/>
                </a:solidFill>
              </a:rPr>
              <a:t>специализированными продуктами лечебного питания,</a:t>
            </a:r>
          </a:p>
          <a:p>
            <a:r>
              <a:rPr lang="ru-RU" b="1" dirty="0">
                <a:solidFill>
                  <a:srgbClr val="FF0000"/>
                </a:solidFill>
              </a:rPr>
              <a:t> медицинскими изделиями.</a:t>
            </a:r>
          </a:p>
        </p:txBody>
      </p:sp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Тема12">
  <a:themeElements>
    <a:clrScheme name="Другая 9">
      <a:dk1>
        <a:srgbClr val="000000"/>
      </a:dk1>
      <a:lt1>
        <a:srgbClr val="F8F8F8"/>
      </a:lt1>
      <a:dk2>
        <a:srgbClr val="C00000"/>
      </a:dk2>
      <a:lt2>
        <a:srgbClr val="FBFBFB"/>
      </a:lt2>
      <a:accent1>
        <a:srgbClr val="009900"/>
      </a:accent1>
      <a:accent2>
        <a:srgbClr val="C6C6C6"/>
      </a:accent2>
      <a:accent3>
        <a:srgbClr val="FBFBFB"/>
      </a:accent3>
      <a:accent4>
        <a:srgbClr val="000000"/>
      </a:accent4>
      <a:accent5>
        <a:srgbClr val="AACAAA"/>
      </a:accent5>
      <a:accent6>
        <a:srgbClr val="B3B3B3"/>
      </a:accent6>
      <a:hlink>
        <a:srgbClr val="C00000"/>
      </a:hlink>
      <a:folHlink>
        <a:srgbClr val="808000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0">
        <a:dk1>
          <a:srgbClr val="660066"/>
        </a:dk1>
        <a:lt1>
          <a:srgbClr val="FFCCCC"/>
        </a:lt1>
        <a:dk2>
          <a:srgbClr val="4A0094"/>
        </a:dk2>
        <a:lt2>
          <a:srgbClr val="9900FF"/>
        </a:lt2>
        <a:accent1>
          <a:srgbClr val="FFFF66"/>
        </a:accent1>
        <a:accent2>
          <a:srgbClr val="9900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8A008A"/>
        </a:accent6>
        <a:hlink>
          <a:srgbClr val="4D77DF"/>
        </a:hlink>
        <a:folHlink>
          <a:srgbClr val="9393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1">
        <a:dk1>
          <a:srgbClr val="006666"/>
        </a:dk1>
        <a:lt1>
          <a:srgbClr val="CCFFCC"/>
        </a:lt1>
        <a:dk2>
          <a:srgbClr val="A02240"/>
        </a:dk2>
        <a:lt2>
          <a:srgbClr val="66FFFF"/>
        </a:lt2>
        <a:accent1>
          <a:srgbClr val="FFFF66"/>
        </a:accent1>
        <a:accent2>
          <a:srgbClr val="FF9933"/>
        </a:accent2>
        <a:accent3>
          <a:srgbClr val="E2FFE2"/>
        </a:accent3>
        <a:accent4>
          <a:srgbClr val="005656"/>
        </a:accent4>
        <a:accent5>
          <a:srgbClr val="FFFFB8"/>
        </a:accent5>
        <a:accent6>
          <a:srgbClr val="E78A2D"/>
        </a:accent6>
        <a:hlink>
          <a:srgbClr val="4D77DF"/>
        </a:hlink>
        <a:folHlink>
          <a:srgbClr val="C85A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12">
        <a:dk1>
          <a:srgbClr val="660066"/>
        </a:dk1>
        <a:lt1>
          <a:srgbClr val="FFCCCC"/>
        </a:lt1>
        <a:dk2>
          <a:srgbClr val="4A0094"/>
        </a:dk2>
        <a:lt2>
          <a:srgbClr val="9966FF"/>
        </a:lt2>
        <a:accent1>
          <a:srgbClr val="FFFF66"/>
        </a:accent1>
        <a:accent2>
          <a:srgbClr val="FF66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E75C8A"/>
        </a:accent6>
        <a:hlink>
          <a:srgbClr val="7B9AE7"/>
        </a:hlink>
        <a:folHlink>
          <a:srgbClr val="B5B5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11">
      <a:dk1>
        <a:srgbClr val="660066"/>
      </a:dk1>
      <a:lt1>
        <a:srgbClr val="FFCCCC"/>
      </a:lt1>
      <a:dk2>
        <a:srgbClr val="4A0094"/>
      </a:dk2>
      <a:lt2>
        <a:srgbClr val="9966FF"/>
      </a:lt2>
      <a:accent1>
        <a:srgbClr val="FFFF66"/>
      </a:accent1>
      <a:accent2>
        <a:srgbClr val="FF6699"/>
      </a:accent2>
      <a:accent3>
        <a:srgbClr val="FFE2E2"/>
      </a:accent3>
      <a:accent4>
        <a:srgbClr val="560056"/>
      </a:accent4>
      <a:accent5>
        <a:srgbClr val="FFFFB8"/>
      </a:accent5>
      <a:accent6>
        <a:srgbClr val="E75C8A"/>
      </a:accent6>
      <a:hlink>
        <a:srgbClr val="7B9AE7"/>
      </a:hlink>
      <a:folHlink>
        <a:srgbClr val="B5B5DB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660066"/>
        </a:dk1>
        <a:lt1>
          <a:srgbClr val="FFCCCC"/>
        </a:lt1>
        <a:dk2>
          <a:srgbClr val="4A0094"/>
        </a:dk2>
        <a:lt2>
          <a:srgbClr val="9900FF"/>
        </a:lt2>
        <a:accent1>
          <a:srgbClr val="FFFF66"/>
        </a:accent1>
        <a:accent2>
          <a:srgbClr val="9900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8A008A"/>
        </a:accent6>
        <a:hlink>
          <a:srgbClr val="4D77DF"/>
        </a:hlink>
        <a:folHlink>
          <a:srgbClr val="9393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10">
        <a:dk1>
          <a:srgbClr val="006666"/>
        </a:dk1>
        <a:lt1>
          <a:srgbClr val="CCFFCC"/>
        </a:lt1>
        <a:dk2>
          <a:srgbClr val="A02240"/>
        </a:dk2>
        <a:lt2>
          <a:srgbClr val="66FFFF"/>
        </a:lt2>
        <a:accent1>
          <a:srgbClr val="FFFF66"/>
        </a:accent1>
        <a:accent2>
          <a:srgbClr val="FF9933"/>
        </a:accent2>
        <a:accent3>
          <a:srgbClr val="E2FFE2"/>
        </a:accent3>
        <a:accent4>
          <a:srgbClr val="005656"/>
        </a:accent4>
        <a:accent5>
          <a:srgbClr val="FFFFB8"/>
        </a:accent5>
        <a:accent6>
          <a:srgbClr val="E78A2D"/>
        </a:accent6>
        <a:hlink>
          <a:srgbClr val="4D77DF"/>
        </a:hlink>
        <a:folHlink>
          <a:srgbClr val="C85A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11">
        <a:dk1>
          <a:srgbClr val="660066"/>
        </a:dk1>
        <a:lt1>
          <a:srgbClr val="FFCCCC"/>
        </a:lt1>
        <a:dk2>
          <a:srgbClr val="4A0094"/>
        </a:dk2>
        <a:lt2>
          <a:srgbClr val="9966FF"/>
        </a:lt2>
        <a:accent1>
          <a:srgbClr val="FFFF66"/>
        </a:accent1>
        <a:accent2>
          <a:srgbClr val="FF66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E75C8A"/>
        </a:accent6>
        <a:hlink>
          <a:srgbClr val="7B9AE7"/>
        </a:hlink>
        <a:folHlink>
          <a:srgbClr val="B5B5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еть">
  <a:themeElements>
    <a:clrScheme name="Сеть 11">
      <a:dk1>
        <a:srgbClr val="660066"/>
      </a:dk1>
      <a:lt1>
        <a:srgbClr val="FFCCCC"/>
      </a:lt1>
      <a:dk2>
        <a:srgbClr val="4A0094"/>
      </a:dk2>
      <a:lt2>
        <a:srgbClr val="9900FF"/>
      </a:lt2>
      <a:accent1>
        <a:srgbClr val="FFFF66"/>
      </a:accent1>
      <a:accent2>
        <a:srgbClr val="990099"/>
      </a:accent2>
      <a:accent3>
        <a:srgbClr val="FFE2E2"/>
      </a:accent3>
      <a:accent4>
        <a:srgbClr val="560056"/>
      </a:accent4>
      <a:accent5>
        <a:srgbClr val="FFFFB8"/>
      </a:accent5>
      <a:accent6>
        <a:srgbClr val="8A008A"/>
      </a:accent6>
      <a:hlink>
        <a:srgbClr val="4D77DF"/>
      </a:hlink>
      <a:folHlink>
        <a:srgbClr val="9393CB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1">
        <a:dk1>
          <a:srgbClr val="660066"/>
        </a:dk1>
        <a:lt1>
          <a:srgbClr val="FFCCCC"/>
        </a:lt1>
        <a:dk2>
          <a:srgbClr val="4A0094"/>
        </a:dk2>
        <a:lt2>
          <a:srgbClr val="9900FF"/>
        </a:lt2>
        <a:accent1>
          <a:srgbClr val="FFFF66"/>
        </a:accent1>
        <a:accent2>
          <a:srgbClr val="9900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8A008A"/>
        </a:accent6>
        <a:hlink>
          <a:srgbClr val="4D77DF"/>
        </a:hlink>
        <a:folHlink>
          <a:srgbClr val="9393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2">
        <a:dk1>
          <a:srgbClr val="006666"/>
        </a:dk1>
        <a:lt1>
          <a:srgbClr val="CCFFCC"/>
        </a:lt1>
        <a:dk2>
          <a:srgbClr val="A02240"/>
        </a:dk2>
        <a:lt2>
          <a:srgbClr val="66FFFF"/>
        </a:lt2>
        <a:accent1>
          <a:srgbClr val="FFFF66"/>
        </a:accent1>
        <a:accent2>
          <a:srgbClr val="FF9933"/>
        </a:accent2>
        <a:accent3>
          <a:srgbClr val="E2FFE2"/>
        </a:accent3>
        <a:accent4>
          <a:srgbClr val="005656"/>
        </a:accent4>
        <a:accent5>
          <a:srgbClr val="FFFFB8"/>
        </a:accent5>
        <a:accent6>
          <a:srgbClr val="E78A2D"/>
        </a:accent6>
        <a:hlink>
          <a:srgbClr val="4D77DF"/>
        </a:hlink>
        <a:folHlink>
          <a:srgbClr val="C85A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3">
        <a:dk1>
          <a:srgbClr val="660066"/>
        </a:dk1>
        <a:lt1>
          <a:srgbClr val="FFCCCC"/>
        </a:lt1>
        <a:dk2>
          <a:srgbClr val="4A0094"/>
        </a:dk2>
        <a:lt2>
          <a:srgbClr val="9966FF"/>
        </a:lt2>
        <a:accent1>
          <a:srgbClr val="FFFF66"/>
        </a:accent1>
        <a:accent2>
          <a:srgbClr val="FF66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E75C8A"/>
        </a:accent6>
        <a:hlink>
          <a:srgbClr val="7B9AE7"/>
        </a:hlink>
        <a:folHlink>
          <a:srgbClr val="B5B5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10">
        <a:dk1>
          <a:srgbClr val="006666"/>
        </a:dk1>
        <a:lt1>
          <a:srgbClr val="CCFFCC"/>
        </a:lt1>
        <a:dk2>
          <a:srgbClr val="A02240"/>
        </a:dk2>
        <a:lt2>
          <a:srgbClr val="66FFFF"/>
        </a:lt2>
        <a:accent1>
          <a:srgbClr val="FFFF66"/>
        </a:accent1>
        <a:accent2>
          <a:srgbClr val="FF9933"/>
        </a:accent2>
        <a:accent3>
          <a:srgbClr val="E2FFE2"/>
        </a:accent3>
        <a:accent4>
          <a:srgbClr val="005656"/>
        </a:accent4>
        <a:accent5>
          <a:srgbClr val="FFFFB8"/>
        </a:accent5>
        <a:accent6>
          <a:srgbClr val="E78A2D"/>
        </a:accent6>
        <a:hlink>
          <a:srgbClr val="4D77DF"/>
        </a:hlink>
        <a:folHlink>
          <a:srgbClr val="C85A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11">
        <a:dk1>
          <a:srgbClr val="660066"/>
        </a:dk1>
        <a:lt1>
          <a:srgbClr val="FFCCCC"/>
        </a:lt1>
        <a:dk2>
          <a:srgbClr val="4A0094"/>
        </a:dk2>
        <a:lt2>
          <a:srgbClr val="9966FF"/>
        </a:lt2>
        <a:accent1>
          <a:srgbClr val="FFFF66"/>
        </a:accent1>
        <a:accent2>
          <a:srgbClr val="FF66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E75C8A"/>
        </a:accent6>
        <a:hlink>
          <a:srgbClr val="7B9AE7"/>
        </a:hlink>
        <a:folHlink>
          <a:srgbClr val="B5B5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10">
        <a:dk1>
          <a:srgbClr val="006666"/>
        </a:dk1>
        <a:lt1>
          <a:srgbClr val="CCFFCC"/>
        </a:lt1>
        <a:dk2>
          <a:srgbClr val="A02240"/>
        </a:dk2>
        <a:lt2>
          <a:srgbClr val="66FFFF"/>
        </a:lt2>
        <a:accent1>
          <a:srgbClr val="FFFF66"/>
        </a:accent1>
        <a:accent2>
          <a:srgbClr val="FF9933"/>
        </a:accent2>
        <a:accent3>
          <a:srgbClr val="E2FFE2"/>
        </a:accent3>
        <a:accent4>
          <a:srgbClr val="005656"/>
        </a:accent4>
        <a:accent5>
          <a:srgbClr val="FFFFB8"/>
        </a:accent5>
        <a:accent6>
          <a:srgbClr val="E78A2D"/>
        </a:accent6>
        <a:hlink>
          <a:srgbClr val="4D77DF"/>
        </a:hlink>
        <a:folHlink>
          <a:srgbClr val="C85A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11">
        <a:dk1>
          <a:srgbClr val="660066"/>
        </a:dk1>
        <a:lt1>
          <a:srgbClr val="FFCCCC"/>
        </a:lt1>
        <a:dk2>
          <a:srgbClr val="4A0094"/>
        </a:dk2>
        <a:lt2>
          <a:srgbClr val="9966FF"/>
        </a:lt2>
        <a:accent1>
          <a:srgbClr val="FFFF66"/>
        </a:accent1>
        <a:accent2>
          <a:srgbClr val="FF66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E75C8A"/>
        </a:accent6>
        <a:hlink>
          <a:srgbClr val="7B9AE7"/>
        </a:hlink>
        <a:folHlink>
          <a:srgbClr val="B5B5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9">
        <a:dk1>
          <a:srgbClr val="006666"/>
        </a:dk1>
        <a:lt1>
          <a:srgbClr val="CCFFCC"/>
        </a:lt1>
        <a:dk2>
          <a:srgbClr val="A02240"/>
        </a:dk2>
        <a:lt2>
          <a:srgbClr val="66FFFF"/>
        </a:lt2>
        <a:accent1>
          <a:srgbClr val="FFFF66"/>
        </a:accent1>
        <a:accent2>
          <a:srgbClr val="FF9933"/>
        </a:accent2>
        <a:accent3>
          <a:srgbClr val="E2FFE2"/>
        </a:accent3>
        <a:accent4>
          <a:srgbClr val="005656"/>
        </a:accent4>
        <a:accent5>
          <a:srgbClr val="FFFFB8"/>
        </a:accent5>
        <a:accent6>
          <a:srgbClr val="E78A2D"/>
        </a:accent6>
        <a:hlink>
          <a:srgbClr val="4D77DF"/>
        </a:hlink>
        <a:folHlink>
          <a:srgbClr val="C85A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10">
        <a:dk1>
          <a:srgbClr val="660066"/>
        </a:dk1>
        <a:lt1>
          <a:srgbClr val="FFCCCC"/>
        </a:lt1>
        <a:dk2>
          <a:srgbClr val="4A0094"/>
        </a:dk2>
        <a:lt2>
          <a:srgbClr val="9966FF"/>
        </a:lt2>
        <a:accent1>
          <a:srgbClr val="FFFF66"/>
        </a:accent1>
        <a:accent2>
          <a:srgbClr val="FF66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E75C8A"/>
        </a:accent6>
        <a:hlink>
          <a:srgbClr val="7B9AE7"/>
        </a:hlink>
        <a:folHlink>
          <a:srgbClr val="B5B5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660066"/>
        </a:dk1>
        <a:lt1>
          <a:srgbClr val="FFCCCC"/>
        </a:lt1>
        <a:dk2>
          <a:srgbClr val="4A0094"/>
        </a:dk2>
        <a:lt2>
          <a:srgbClr val="9966FF"/>
        </a:lt2>
        <a:accent1>
          <a:srgbClr val="FFFF66"/>
        </a:accent1>
        <a:accent2>
          <a:srgbClr val="FF66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E75C8A"/>
        </a:accent6>
        <a:hlink>
          <a:srgbClr val="7B9AE7"/>
        </a:hlink>
        <a:folHlink>
          <a:srgbClr val="B5B5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9">
        <a:dk1>
          <a:srgbClr val="660066"/>
        </a:dk1>
        <a:lt1>
          <a:srgbClr val="FFCCCC"/>
        </a:lt1>
        <a:dk2>
          <a:srgbClr val="4A0094"/>
        </a:dk2>
        <a:lt2>
          <a:srgbClr val="9966FF"/>
        </a:lt2>
        <a:accent1>
          <a:srgbClr val="FFFF66"/>
        </a:accent1>
        <a:accent2>
          <a:srgbClr val="FF6699"/>
        </a:accent2>
        <a:accent3>
          <a:srgbClr val="FFE2E2"/>
        </a:accent3>
        <a:accent4>
          <a:srgbClr val="560056"/>
        </a:accent4>
        <a:accent5>
          <a:srgbClr val="FFFFB8"/>
        </a:accent5>
        <a:accent6>
          <a:srgbClr val="E75C8A"/>
        </a:accent6>
        <a:hlink>
          <a:srgbClr val="7B9AE7"/>
        </a:hlink>
        <a:folHlink>
          <a:srgbClr val="B5B5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483</TotalTime>
  <Words>1895</Words>
  <Application>Microsoft Office PowerPoint</Application>
  <PresentationFormat>Экран (4:3)</PresentationFormat>
  <Paragraphs>205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37</vt:i4>
      </vt:variant>
    </vt:vector>
  </HeadingPairs>
  <TitlesOfParts>
    <vt:vector size="50" baseType="lpstr">
      <vt:lpstr>Arial</vt:lpstr>
      <vt:lpstr>Arial Black</vt:lpstr>
      <vt:lpstr>Garamond</vt:lpstr>
      <vt:lpstr>Tahoma</vt:lpstr>
      <vt:lpstr>Wingdings</vt:lpstr>
      <vt:lpstr>Тема12</vt:lpstr>
      <vt:lpstr>Трава</vt:lpstr>
      <vt:lpstr>Сеть</vt:lpstr>
      <vt:lpstr>Течение</vt:lpstr>
      <vt:lpstr>Точки</vt:lpstr>
      <vt:lpstr>Текстура</vt:lpstr>
      <vt:lpstr>Оформление по умолчанию</vt:lpstr>
      <vt:lpstr>Океан</vt:lpstr>
      <vt:lpstr>ФЕДЕРАЛЬНЫЙ ЗАКОН   ОБ ОСНОВАХ ОХРАНЫ ЗДОРОВЬЯ ГРАЖДАН В РОССИЙСКОЙ ФЕДЕРАЦИИ  </vt:lpstr>
      <vt:lpstr>Статья 1. Предмет регулирования настоящего Федерального закона</vt:lpstr>
      <vt:lpstr>Статья 2. Основные понятия, используемые в настоящем Федеральном законе  </vt:lpstr>
      <vt:lpstr>Охрана здоровья граждан  - охрана здоровья</vt:lpstr>
      <vt:lpstr>Фармацевтическая организация </vt:lpstr>
      <vt:lpstr>Фармацевтический работник </vt:lpstr>
      <vt:lpstr>Статья 4. Основные принципы охраны здоровья </vt:lpstr>
      <vt:lpstr>Статья 5. Соблюдение прав граждан в сфере охраны здоровья и обеспечение связанных с этими правами государственных гарантий     </vt:lpstr>
      <vt:lpstr>Статья 7. Приоритет охраны здоровья детей     </vt:lpstr>
      <vt:lpstr>Статья 12. Приоритет профилактики в сфере охраны здоровья </vt:lpstr>
      <vt:lpstr>Презентация PowerPoint</vt:lpstr>
      <vt:lpstr>Статья 13. Соблюдение врачебной тайны     </vt:lpstr>
      <vt:lpstr>Полномочия органов государственной власти субъектов Российской Федерации    </vt:lpstr>
      <vt:lpstr>Субвенции</vt:lpstr>
      <vt:lpstr>Презентация PowerPoint</vt:lpstr>
      <vt:lpstr>Федеральный регистр</vt:lpstr>
      <vt:lpstr>Контроль за расходованием субвенций</vt:lpstr>
      <vt:lpstr> Статья 44. Медицинская помощь гражданам, страдающим редкими (орфанными) заболеваниями  </vt:lpstr>
      <vt:lpstr> Глава 4. ПРАВА И ОБЯЗАННОСТИ ГРАЖДАН В СФЕРЕ ОХРАНЫ ЗДОРОВЬЯ </vt:lpstr>
      <vt:lpstr>Статья 27. Обязанности граждан в сфере  охраны здоровья    </vt:lpstr>
      <vt:lpstr>Статья 45. Запрет эвтаназии </vt:lpstr>
      <vt:lpstr>Статья 56. Искусственное прерывание беременности    </vt:lpstr>
      <vt:lpstr> Статья 57. Медицинская стерилизация    </vt:lpstr>
      <vt:lpstr>Глава 9. МЕДИЦИНСКИЕ РАБОТНИКИ И ФАРМАЦЕВТИЧЕСКИЕ РАБОТНИКИ,  МЕДИЦИНСКИЕ ОРГАНИЗАЦИИ     </vt:lpstr>
      <vt:lpstr> Аккредитация специалиста </vt:lpstr>
      <vt:lpstr>Сроки аккредитации</vt:lpstr>
      <vt:lpstr>Лица, незаконно занимающиеся фармацевтической деятельностью</vt:lpstr>
      <vt:lpstr> Права медицинских и фармацевтических работников    </vt:lpstr>
      <vt:lpstr>Статья 73. Обязанности фармацевтических работников(2,3,5) </vt:lpstr>
      <vt:lpstr>5) Сообщать уполномоченному должностному лицу </vt:lpstr>
      <vt:lpstr> Статья 74. Ограничения, налагаемые на фармацевтических работников при осуществлении ими профессиональной деятельности </vt:lpstr>
      <vt:lpstr> Статья 77. Особенности подготовки фармацевтических работников  </vt:lpstr>
      <vt:lpstr>Глава 10. ПРОГРАММА ГОСУДАРСТВЕННЫХ ГАРАНТИЙ БЕСПЛАТНОГО ОКАЗАНИЯ ГРАЖДАНАМ МЕДИЦИНСКОЙ ПОМОЩИ    </vt:lpstr>
      <vt:lpstr>ФИНАНСОВОЕ ОБЕСПЕЧЕНИЕ В СФЕРЕ ОХРАНЫ ЗДОРОВЬЯ</vt:lpstr>
      <vt:lpstr>Статья 98. Ответственность в сфере охраны  здоровья    </vt:lpstr>
      <vt:lpstr>Презентация PowerPoint</vt:lpstr>
      <vt:lpstr> Благодарю  за 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  ОБ ОСНОВАХ ОХРАНЫ ЗДОРОВЬЯ ГРАЖДАН В РОССИЙСКОЙ ФЕДЕРАЦИИ</dc:title>
  <dc:creator>асмр_класс</dc:creator>
  <cp:lastModifiedBy>асмр_класс@BOKB.Local</cp:lastModifiedBy>
  <cp:revision>47</cp:revision>
  <dcterms:modified xsi:type="dcterms:W3CDTF">2019-09-19T07:28:39Z</dcterms:modified>
</cp:coreProperties>
</file>