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1"/>
  </p:notesMasterIdLst>
  <p:sldIdLst>
    <p:sldId id="256" r:id="rId2"/>
    <p:sldId id="261" r:id="rId3"/>
    <p:sldId id="263" r:id="rId4"/>
    <p:sldId id="262" r:id="rId5"/>
    <p:sldId id="264" r:id="rId6"/>
    <p:sldId id="266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728" autoAdjust="0"/>
  </p:normalViewPr>
  <p:slideViewPr>
    <p:cSldViewPr>
      <p:cViewPr varScale="1">
        <p:scale>
          <a:sx n="72" d="100"/>
          <a:sy n="72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39D4C80-B8D6-4837-9E36-445EF296C2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00C156C-DF5F-4989-BB21-719FF7F195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2548596"/>
      </p:ext>
    </p:extLst>
  </p:cSld>
  <p:clrMapOvr>
    <a:masterClrMapping/>
  </p:clrMapOvr>
  <p:transition advTm="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181C2-D6EA-4645-B7F6-FA942C1DF9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2338825"/>
      </p:ext>
    </p:extLst>
  </p:cSld>
  <p:clrMapOvr>
    <a:masterClrMapping/>
  </p:clrMapOvr>
  <p:transition advTm="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62747-626E-4BE2-9432-9F0FA6CB1A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4789768"/>
      </p:ext>
    </p:extLst>
  </p:cSld>
  <p:clrMapOvr>
    <a:masterClrMapping/>
  </p:clrMapOvr>
  <p:transition advTm="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8E8D3-1FD9-4230-8B8E-57793951F0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9601225"/>
      </p:ext>
    </p:extLst>
  </p:cSld>
  <p:clrMapOvr>
    <a:masterClrMapping/>
  </p:clrMapOvr>
  <p:transition advTm="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0808A-0042-49FC-ADCE-AEE0D84449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8247391"/>
      </p:ext>
    </p:extLst>
  </p:cSld>
  <p:clrMapOvr>
    <a:masterClrMapping/>
  </p:clrMapOvr>
  <p:transition advTm="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44259-AE21-4506-9873-478ADE2C90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0092395"/>
      </p:ext>
    </p:extLst>
  </p:cSld>
  <p:clrMapOvr>
    <a:masterClrMapping/>
  </p:clrMapOvr>
  <p:transition advTm="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F276E-B989-4C12-A7BE-C9021FA5DE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0010374"/>
      </p:ext>
    </p:extLst>
  </p:cSld>
  <p:clrMapOvr>
    <a:masterClrMapping/>
  </p:clrMapOvr>
  <p:transition advTm="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A031B-181D-4739-95AD-022B291872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2365801"/>
      </p:ext>
    </p:extLst>
  </p:cSld>
  <p:clrMapOvr>
    <a:masterClrMapping/>
  </p:clrMapOvr>
  <p:transition advTm="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172F1-EFB4-450F-9F58-F267F01232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0112601"/>
      </p:ext>
    </p:extLst>
  </p:cSld>
  <p:clrMapOvr>
    <a:masterClrMapping/>
  </p:clrMapOvr>
  <p:transition advTm="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17C90-ECDD-4842-8B8B-4A73BE962C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0225965"/>
      </p:ext>
    </p:extLst>
  </p:cSld>
  <p:clrMapOvr>
    <a:masterClrMapping/>
  </p:clrMapOvr>
  <p:transition advTm="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BFF59-08CD-4A5C-BA54-FFD6AC0CCC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8791683"/>
      </p:ext>
    </p:extLst>
  </p:cSld>
  <p:clrMapOvr>
    <a:masterClrMapping/>
  </p:clrMapOvr>
  <p:transition advTm="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4B18283-18C0-4B61-AE0D-A5EE227622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advTm="0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Система здравоохранения в Российской Федерации </a:t>
            </a:r>
          </a:p>
        </p:txBody>
      </p:sp>
      <p:pic>
        <p:nvPicPr>
          <p:cNvPr id="4099" name="Picture 6" descr="image609344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0"/>
            <a:ext cx="36195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6084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/>
              <a:t>Понятия о системах здравоохранения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74088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800"/>
              <a:t>    Основной закон – «Основы законодательства об охране здоровья граждан РФ».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800"/>
              <a:t>    Существует три системы здравоохранения: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819400" y="3733800"/>
            <a:ext cx="3200400" cy="6096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Государственная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2362200" y="4648200"/>
            <a:ext cx="4038600" cy="6096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Частно-предпринимательская</a:t>
            </a:r>
          </a:p>
        </p:txBody>
      </p:sp>
    </p:spTree>
  </p:cSld>
  <p:clrMapOvr>
    <a:masterClrMapping/>
  </p:clrMapOvr>
  <p:transition advTm="8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/>
              <a:t>Государственная система здравоохранения</a:t>
            </a:r>
            <a:r>
              <a:rPr lang="ru-RU" altLang="ru-RU"/>
              <a:t> 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000"/>
              <a:t>Государственная система здравоохранения;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000"/>
              <a:t> Государство руководит здравоохранением;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000"/>
              <a:t> Государство финансирует;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000"/>
              <a:t>Все граждане имеют право на получение максимального объема медицинской помощи.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143000" y="205740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/>
              <a:t>Главные принципы</a:t>
            </a:r>
            <a:r>
              <a:rPr lang="ru-RU" altLang="ru-RU" sz="1800"/>
              <a:t>:</a:t>
            </a:r>
          </a:p>
        </p:txBody>
      </p:sp>
      <p:pic>
        <p:nvPicPr>
          <p:cNvPr id="47110" name="Picture 6" descr="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724400"/>
            <a:ext cx="35718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2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1462088"/>
          </a:xfrm>
        </p:spPr>
        <p:txBody>
          <a:bodyPr/>
          <a:lstStyle/>
          <a:p>
            <a:pPr eaLnBrk="1" hangingPunct="1"/>
            <a:r>
              <a:rPr lang="ru-RU" altLang="ru-RU" sz="3200"/>
              <a:t>Страховая система здравоохранения</a:t>
            </a:r>
            <a:r>
              <a:rPr lang="ru-RU" altLang="ru-RU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667000"/>
            <a:ext cx="7772400" cy="2362200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518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2000"/>
              <a:t>Финансируется из трех источников</a:t>
            </a:r>
            <a:r>
              <a:rPr lang="ru-RU" altLang="ru-RU" sz="1800"/>
              <a:t> :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2971800" y="2743200"/>
            <a:ext cx="3048000" cy="457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Финансируется</a:t>
            </a:r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381000" y="3505200"/>
            <a:ext cx="2514600" cy="10668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Государство</a:t>
            </a:r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3200400" y="3505200"/>
            <a:ext cx="2514600" cy="10668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Работодатели</a:t>
            </a: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V="1">
            <a:off x="2286000" y="32004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44196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6019800" y="3200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5943600" y="3505200"/>
            <a:ext cx="2286000" cy="10668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Граждане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685800" y="5257800"/>
            <a:ext cx="7620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1800"/>
              <a:t>Лечебное учреждение находится под контролем государства;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altLang="ru-RU" sz="1800"/>
              <a:t>Все граждане имеют право на получение определенного объема медицинской помощи. </a:t>
            </a:r>
          </a:p>
        </p:txBody>
      </p:sp>
    </p:spTree>
  </p:cSld>
  <p:clrMapOvr>
    <a:masterClrMapping/>
  </p:clrMapOvr>
  <p:transition advTm="28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5" grpId="0" animBg="1"/>
      <p:bldP spid="46086" grpId="0" animBg="1"/>
      <p:bldP spid="46087" grpId="0" animBg="1"/>
      <p:bldP spid="460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/>
              <a:t>Страховая система здравоохранения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10302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        Бюджетно-страховая система здравоохранения обеспечивается средствами государственного бюджета (федерального и регионального) и внебюджетными средствами медицинского страхования – обязательного государственного социального медицинского страхования (ОМС) и добровольного, частного медицинского страхования (ДМС).</a:t>
            </a:r>
          </a:p>
        </p:txBody>
      </p:sp>
      <p:pic>
        <p:nvPicPr>
          <p:cNvPr id="48132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76600"/>
            <a:ext cx="8763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/>
              <a:t>Частная предпринимательская система здравоохранения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772400" cy="1792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Основные принципы: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1800"/>
              <a:t>Финансируется средствами граждан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1800"/>
              <a:t>Граждане имеют право на объем медицинской помощи в зависимости от вложенных средств;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1800"/>
              <a:t>Лечебные учреждения принадлежат частным лицам.</a:t>
            </a:r>
          </a:p>
        </p:txBody>
      </p:sp>
      <p:pic>
        <p:nvPicPr>
          <p:cNvPr id="52238" name="Picture 14" descr="bolnichnaja_kas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32242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0" name="Picture 16" descr="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38600"/>
            <a:ext cx="27813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2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Система здравоохранения </a:t>
            </a: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3352800" y="1981200"/>
            <a:ext cx="2438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6705600" y="2667000"/>
            <a:ext cx="2438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flipH="1">
            <a:off x="44958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5791200" y="24384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V="1">
            <a:off x="5562600" y="30480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1371600" y="3505200"/>
            <a:ext cx="1828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5638800" y="35052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Ресурсы</a:t>
            </a: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V="1">
            <a:off x="2895600" y="3276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5562600" y="32004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505200" y="2971800"/>
            <a:ext cx="2057400" cy="344488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   Управление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1371600" y="41910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3505200" y="41910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5562600" y="41910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Лечение</a:t>
            </a:r>
          </a:p>
        </p:txBody>
      </p:sp>
      <p:sp>
        <p:nvSpPr>
          <p:cNvPr id="42003" name="Oval 19"/>
          <p:cNvSpPr>
            <a:spLocks noChangeArrowheads="1"/>
          </p:cNvSpPr>
          <p:nvPr/>
        </p:nvSpPr>
        <p:spPr bwMode="auto">
          <a:xfrm>
            <a:off x="2667000" y="4953000"/>
            <a:ext cx="3733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Здоровье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Человека ,Семьи,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Общины, Общества</a:t>
            </a:r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2514600" y="4648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43434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H="1">
            <a:off x="5943600" y="4648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3200400" y="3733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21336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>
            <a:off x="3200400" y="3886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64770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 flipH="1">
            <a:off x="5029200" y="3886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 flipV="1">
            <a:off x="3200400" y="3886200"/>
            <a:ext cx="2362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>
            <a:off x="3200400" y="3886200"/>
            <a:ext cx="2743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7" name="Text Box 31"/>
          <p:cNvSpPr txBox="1">
            <a:spLocks noChangeArrowheads="1"/>
          </p:cNvSpPr>
          <p:nvPr/>
        </p:nvSpPr>
        <p:spPr bwMode="auto">
          <a:xfrm>
            <a:off x="3657600" y="2209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3581400" y="21336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/>
              <a:t>Правительство</a:t>
            </a:r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7010400" y="2743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/>
              <a:t>Местная администрация</a:t>
            </a:r>
          </a:p>
        </p:txBody>
      </p:sp>
      <p:sp>
        <p:nvSpPr>
          <p:cNvPr id="10270" name="Text Box 34"/>
          <p:cNvSpPr txBox="1">
            <a:spLocks noChangeArrowheads="1"/>
          </p:cNvSpPr>
          <p:nvPr/>
        </p:nvSpPr>
        <p:spPr bwMode="auto">
          <a:xfrm>
            <a:off x="1524000" y="35052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1905000" y="35052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Кадры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1905000" y="4191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/>
              <a:t>Наука</a:t>
            </a:r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3429000" y="41910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/>
              <a:t>Профилактика</a:t>
            </a:r>
          </a:p>
        </p:txBody>
      </p:sp>
    </p:spTree>
  </p:cSld>
  <p:clrMapOvr>
    <a:masterClrMapping/>
  </p:clrMapOvr>
  <p:transition advClick="0" advTm="3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9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0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5" grpId="0" animBg="1"/>
      <p:bldP spid="41996" grpId="0" animBg="1"/>
      <p:bldP spid="41999" grpId="0" build="p" animBg="1"/>
      <p:bldP spid="42000" grpId="0" animBg="1"/>
      <p:bldP spid="42001" grpId="0" animBg="1"/>
      <p:bldP spid="42002" grpId="0" animBg="1"/>
      <p:bldP spid="42003" grpId="0" animBg="1"/>
      <p:bldP spid="42016" grpId="0"/>
      <p:bldP spid="420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11268" name="Picture 4" descr="0024-024-Subekty-sistemy-zdravookhraneni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0000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12292" name="Picture 4" descr="2016-01-24_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0000">
    <p:wipe dir="r"/>
  </p:transition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178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Палитра</vt:lpstr>
      <vt:lpstr>Система здравоохранения в Российской Федерации </vt:lpstr>
      <vt:lpstr>Понятия о системах здравоохранения</vt:lpstr>
      <vt:lpstr>Государственная система здравоохранения </vt:lpstr>
      <vt:lpstr>Страховая система здравоохранения </vt:lpstr>
      <vt:lpstr>Страховая система здравоохранения</vt:lpstr>
      <vt:lpstr>Частная предпринимательская система здравоохранения</vt:lpstr>
      <vt:lpstr>Система здравоохранения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асмр_класс@BOKB.Local</cp:lastModifiedBy>
  <cp:revision>36</cp:revision>
  <cp:lastPrinted>1601-01-01T00:00:00Z</cp:lastPrinted>
  <dcterms:created xsi:type="dcterms:W3CDTF">2016-01-24T09:40:25Z</dcterms:created>
  <dcterms:modified xsi:type="dcterms:W3CDTF">2021-04-01T08:55:33Z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